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slides/slide14.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quickStyle9.xml" ContentType="application/vnd.openxmlformats-officedocument.drawingml.diagramStyle+xml"/>
  <Override PartName="/ppt/diagrams/drawing7.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diagrams/drawing5.xml" ContentType="application/vnd.ms-office.drawingml.diagramDrawing+xml"/>
  <Override PartName="/ppt/diagrams/drawing4.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drawing6.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9" r:id="rId13"/>
    <p:sldId id="270" r:id="rId14"/>
    <p:sldId id="272" r:id="rId15"/>
    <p:sldId id="273" r:id="rId16"/>
    <p:sldId id="275" r:id="rId17"/>
    <p:sldId id="276" r:id="rId18"/>
    <p:sldId id="277" r:id="rId19"/>
    <p:sldId id="279" r:id="rId20"/>
    <p:sldId id="280" r:id="rId21"/>
    <p:sldId id="28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C2BE0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_rels/data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3DD2F5-2EC6-4F22-804B-4945DD5B2C1C}" type="doc">
      <dgm:prSet loTypeId="urn:microsoft.com/office/officeart/2005/8/layout/vList3#1" loCatId="list" qsTypeId="urn:microsoft.com/office/officeart/2005/8/quickstyle/simple1" qsCatId="simple" csTypeId="urn:microsoft.com/office/officeart/2005/8/colors/accent1_2" csCatId="accent1" phldr="1"/>
      <dgm:spPr/>
      <dgm:t>
        <a:bodyPr/>
        <a:lstStyle/>
        <a:p>
          <a:endParaRPr lang="en-US"/>
        </a:p>
      </dgm:t>
    </dgm:pt>
    <dgm:pt modelId="{915DC450-BDA4-4EFF-A224-1C8F43C8DCE4}">
      <dgm:prSet/>
      <dgm:spPr>
        <a:solidFill>
          <a:srgbClr val="FF0000"/>
        </a:solidFill>
      </dgm:spPr>
      <dgm:t>
        <a:bodyPr/>
        <a:lstStyle/>
        <a:p>
          <a:pPr rtl="0"/>
          <a:r>
            <a:rPr lang="en-US" b="1" smtClean="0"/>
            <a:t>Detailed Project Report</a:t>
          </a:r>
          <a:endParaRPr lang="en-US"/>
        </a:p>
      </dgm:t>
    </dgm:pt>
    <dgm:pt modelId="{28316457-452E-4D3A-9714-E1147063EA9A}" type="parTrans" cxnId="{FC24D5E6-9C85-4065-B3F7-0F7293F3788B}">
      <dgm:prSet/>
      <dgm:spPr/>
      <dgm:t>
        <a:bodyPr/>
        <a:lstStyle/>
        <a:p>
          <a:endParaRPr lang="en-US"/>
        </a:p>
      </dgm:t>
    </dgm:pt>
    <dgm:pt modelId="{7386B910-7020-4AED-8BE3-9212C11506C7}" type="sibTrans" cxnId="{FC24D5E6-9C85-4065-B3F7-0F7293F3788B}">
      <dgm:prSet/>
      <dgm:spPr/>
      <dgm:t>
        <a:bodyPr/>
        <a:lstStyle/>
        <a:p>
          <a:endParaRPr lang="en-US"/>
        </a:p>
      </dgm:t>
    </dgm:pt>
    <dgm:pt modelId="{DAFEAC9D-3B9E-4D9A-97C7-F5E7CB38886B}" type="pres">
      <dgm:prSet presAssocID="{9C3DD2F5-2EC6-4F22-804B-4945DD5B2C1C}" presName="linearFlow" presStyleCnt="0">
        <dgm:presLayoutVars>
          <dgm:dir/>
          <dgm:resizeHandles val="exact"/>
        </dgm:presLayoutVars>
      </dgm:prSet>
      <dgm:spPr/>
      <dgm:t>
        <a:bodyPr/>
        <a:lstStyle/>
        <a:p>
          <a:endParaRPr lang="en-IN"/>
        </a:p>
      </dgm:t>
    </dgm:pt>
    <dgm:pt modelId="{FDBAF91C-7424-4953-901A-E2C2F1D7F924}" type="pres">
      <dgm:prSet presAssocID="{915DC450-BDA4-4EFF-A224-1C8F43C8DCE4}" presName="composite" presStyleCnt="0"/>
      <dgm:spPr/>
    </dgm:pt>
    <dgm:pt modelId="{0538C639-3C01-483A-9331-B57C3EF268B1}" type="pres">
      <dgm:prSet presAssocID="{915DC450-BDA4-4EFF-A224-1C8F43C8DCE4}" presName="imgShp" presStyleLbl="fgImgPlace1" presStyleIdx="0" presStyleCnt="1"/>
      <dgm:spPr>
        <a:blipFill dpi="0" rotWithShape="1">
          <a:blip xmlns:r="http://schemas.openxmlformats.org/officeDocument/2006/relationships" r:embed="rId1"/>
          <a:srcRect/>
          <a:stretch>
            <a:fillRect/>
          </a:stretch>
        </a:blipFill>
      </dgm:spPr>
    </dgm:pt>
    <dgm:pt modelId="{E895B9C8-C720-4BA5-8DA8-DBB9A37CA5B5}" type="pres">
      <dgm:prSet presAssocID="{915DC450-BDA4-4EFF-A224-1C8F43C8DCE4}" presName="txShp" presStyleLbl="node1" presStyleIdx="0" presStyleCnt="1">
        <dgm:presLayoutVars>
          <dgm:bulletEnabled val="1"/>
        </dgm:presLayoutVars>
      </dgm:prSet>
      <dgm:spPr/>
      <dgm:t>
        <a:bodyPr/>
        <a:lstStyle/>
        <a:p>
          <a:endParaRPr lang="en-IN"/>
        </a:p>
      </dgm:t>
    </dgm:pt>
  </dgm:ptLst>
  <dgm:cxnLst>
    <dgm:cxn modelId="{0689215C-A1FE-4987-AE40-79A9D5CACDAE}" type="presOf" srcId="{9C3DD2F5-2EC6-4F22-804B-4945DD5B2C1C}" destId="{DAFEAC9D-3B9E-4D9A-97C7-F5E7CB38886B}" srcOrd="0" destOrd="0" presId="urn:microsoft.com/office/officeart/2005/8/layout/vList3#1"/>
    <dgm:cxn modelId="{E653242B-9AA4-4914-801D-EB4FC1FBC394}" type="presOf" srcId="{915DC450-BDA4-4EFF-A224-1C8F43C8DCE4}" destId="{E895B9C8-C720-4BA5-8DA8-DBB9A37CA5B5}" srcOrd="0" destOrd="0" presId="urn:microsoft.com/office/officeart/2005/8/layout/vList3#1"/>
    <dgm:cxn modelId="{FC24D5E6-9C85-4065-B3F7-0F7293F3788B}" srcId="{9C3DD2F5-2EC6-4F22-804B-4945DD5B2C1C}" destId="{915DC450-BDA4-4EFF-A224-1C8F43C8DCE4}" srcOrd="0" destOrd="0" parTransId="{28316457-452E-4D3A-9714-E1147063EA9A}" sibTransId="{7386B910-7020-4AED-8BE3-9212C11506C7}"/>
    <dgm:cxn modelId="{34D9B92E-C9ED-49AF-A805-ED28DA4F6080}" type="presParOf" srcId="{DAFEAC9D-3B9E-4D9A-97C7-F5E7CB38886B}" destId="{FDBAF91C-7424-4953-901A-E2C2F1D7F924}" srcOrd="0" destOrd="0" presId="urn:microsoft.com/office/officeart/2005/8/layout/vList3#1"/>
    <dgm:cxn modelId="{A3FDC577-DF74-403F-97A3-3D54812154FC}" type="presParOf" srcId="{FDBAF91C-7424-4953-901A-E2C2F1D7F924}" destId="{0538C639-3C01-483A-9331-B57C3EF268B1}" srcOrd="0" destOrd="0" presId="urn:microsoft.com/office/officeart/2005/8/layout/vList3#1"/>
    <dgm:cxn modelId="{BEF51C59-8CC3-403B-83C1-584A18A602AC}" type="presParOf" srcId="{FDBAF91C-7424-4953-901A-E2C2F1D7F924}" destId="{E895B9C8-C720-4BA5-8DA8-DBB9A37CA5B5}" srcOrd="1" destOrd="0" presId="urn:microsoft.com/office/officeart/2005/8/layout/vList3#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2134D8-D099-4A0A-BAEB-DEB90F621C7E}" type="doc">
      <dgm:prSet loTypeId="urn:microsoft.com/office/officeart/2005/8/layout/vList2" loCatId="list" qsTypeId="urn:microsoft.com/office/officeart/2005/8/quickstyle/simple2" qsCatId="simple" csTypeId="urn:microsoft.com/office/officeart/2005/8/colors/colorful4" csCatId="colorful" phldr="1"/>
      <dgm:spPr/>
      <dgm:t>
        <a:bodyPr/>
        <a:lstStyle/>
        <a:p>
          <a:endParaRPr lang="en-US"/>
        </a:p>
      </dgm:t>
    </dgm:pt>
    <dgm:pt modelId="{963F5AE0-8D45-4B3F-8B76-0E650D0A732D}">
      <dgm:prSet/>
      <dgm:spPr/>
      <dgm:t>
        <a:bodyPr/>
        <a:lstStyle/>
        <a:p>
          <a:pPr rtl="0"/>
          <a:r>
            <a:rPr lang="en-US" smtClean="0"/>
            <a:t>Project Appraisal</a:t>
          </a:r>
          <a:endParaRPr lang="en-US"/>
        </a:p>
      </dgm:t>
    </dgm:pt>
    <dgm:pt modelId="{45BB386F-6170-4204-924E-B5203A1BB9B7}" type="parTrans" cxnId="{3C8F9B9C-C4F6-4DF8-B1BF-7336F07784D3}">
      <dgm:prSet/>
      <dgm:spPr/>
      <dgm:t>
        <a:bodyPr/>
        <a:lstStyle/>
        <a:p>
          <a:endParaRPr lang="en-US"/>
        </a:p>
      </dgm:t>
    </dgm:pt>
    <dgm:pt modelId="{5B429525-E3F4-47E4-8F5D-CEA44AFAABD3}" type="sibTrans" cxnId="{3C8F9B9C-C4F6-4DF8-B1BF-7336F07784D3}">
      <dgm:prSet/>
      <dgm:spPr/>
      <dgm:t>
        <a:bodyPr/>
        <a:lstStyle/>
        <a:p>
          <a:endParaRPr lang="en-US"/>
        </a:p>
      </dgm:t>
    </dgm:pt>
    <dgm:pt modelId="{C73BABC8-80F3-4ECF-9840-E22E01955438}" type="pres">
      <dgm:prSet presAssocID="{F72134D8-D099-4A0A-BAEB-DEB90F621C7E}" presName="linear" presStyleCnt="0">
        <dgm:presLayoutVars>
          <dgm:animLvl val="lvl"/>
          <dgm:resizeHandles val="exact"/>
        </dgm:presLayoutVars>
      </dgm:prSet>
      <dgm:spPr/>
      <dgm:t>
        <a:bodyPr/>
        <a:lstStyle/>
        <a:p>
          <a:endParaRPr lang="en-IN"/>
        </a:p>
      </dgm:t>
    </dgm:pt>
    <dgm:pt modelId="{BFEF0F08-CC95-499F-849F-E833AA79C432}" type="pres">
      <dgm:prSet presAssocID="{963F5AE0-8D45-4B3F-8B76-0E650D0A732D}" presName="parentText" presStyleLbl="node1" presStyleIdx="0" presStyleCnt="1" custScaleX="48606">
        <dgm:presLayoutVars>
          <dgm:chMax val="0"/>
          <dgm:bulletEnabled val="1"/>
        </dgm:presLayoutVars>
      </dgm:prSet>
      <dgm:spPr/>
      <dgm:t>
        <a:bodyPr/>
        <a:lstStyle/>
        <a:p>
          <a:endParaRPr lang="en-IN"/>
        </a:p>
      </dgm:t>
    </dgm:pt>
  </dgm:ptLst>
  <dgm:cxnLst>
    <dgm:cxn modelId="{3C8F9B9C-C4F6-4DF8-B1BF-7336F07784D3}" srcId="{F72134D8-D099-4A0A-BAEB-DEB90F621C7E}" destId="{963F5AE0-8D45-4B3F-8B76-0E650D0A732D}" srcOrd="0" destOrd="0" parTransId="{45BB386F-6170-4204-924E-B5203A1BB9B7}" sibTransId="{5B429525-E3F4-47E4-8F5D-CEA44AFAABD3}"/>
    <dgm:cxn modelId="{D4CFB6BD-2DEE-40E3-A6FD-B66EE0D9C8AE}" type="presOf" srcId="{F72134D8-D099-4A0A-BAEB-DEB90F621C7E}" destId="{C73BABC8-80F3-4ECF-9840-E22E01955438}" srcOrd="0" destOrd="0" presId="urn:microsoft.com/office/officeart/2005/8/layout/vList2"/>
    <dgm:cxn modelId="{827742A5-68BF-4BEC-A33E-B9811FEAC1A8}" type="presOf" srcId="{963F5AE0-8D45-4B3F-8B76-0E650D0A732D}" destId="{BFEF0F08-CC95-499F-849F-E833AA79C432}" srcOrd="0" destOrd="0" presId="urn:microsoft.com/office/officeart/2005/8/layout/vList2"/>
    <dgm:cxn modelId="{3662A212-886C-4A7A-A5CF-BE655872C7E0}" type="presParOf" srcId="{C73BABC8-80F3-4ECF-9840-E22E01955438}" destId="{BFEF0F08-CC95-499F-849F-E833AA79C432}"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FA1ED5-6CFD-4618-A141-337139532FF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4239E4B-0CB3-4406-8808-438CDB25D294}">
      <dgm:prSet/>
      <dgm:spPr>
        <a:ln>
          <a:solidFill>
            <a:schemeClr val="lt1">
              <a:hueOff val="0"/>
              <a:satOff val="0"/>
              <a:lumOff val="0"/>
              <a:alpha val="50000"/>
            </a:schemeClr>
          </a:solidFill>
        </a:ln>
      </dgm:spPr>
      <dgm:t>
        <a:bodyPr/>
        <a:lstStyle/>
        <a:p>
          <a:pPr rtl="0"/>
          <a:r>
            <a:rPr lang="en-US" b="1" i="1" smtClean="0"/>
            <a:t>Stages of Project Appraisal</a:t>
          </a:r>
          <a:endParaRPr lang="en-US"/>
        </a:p>
      </dgm:t>
    </dgm:pt>
    <dgm:pt modelId="{49287D1E-025F-42D3-8FA7-D785F10FA23F}" type="parTrans" cxnId="{E6AE3E89-E767-4CF7-9C1B-11BC331DBA9A}">
      <dgm:prSet/>
      <dgm:spPr/>
      <dgm:t>
        <a:bodyPr/>
        <a:lstStyle/>
        <a:p>
          <a:endParaRPr lang="en-US"/>
        </a:p>
      </dgm:t>
    </dgm:pt>
    <dgm:pt modelId="{8035F27E-8539-4ED7-931A-6D70F3930BF6}" type="sibTrans" cxnId="{E6AE3E89-E767-4CF7-9C1B-11BC331DBA9A}">
      <dgm:prSet/>
      <dgm:spPr/>
      <dgm:t>
        <a:bodyPr/>
        <a:lstStyle/>
        <a:p>
          <a:endParaRPr lang="en-US"/>
        </a:p>
      </dgm:t>
    </dgm:pt>
    <dgm:pt modelId="{A58EBEEE-0341-4717-8CE8-4D184441E2CD}" type="pres">
      <dgm:prSet presAssocID="{60FA1ED5-6CFD-4618-A141-337139532FF1}" presName="linear" presStyleCnt="0">
        <dgm:presLayoutVars>
          <dgm:animLvl val="lvl"/>
          <dgm:resizeHandles val="exact"/>
        </dgm:presLayoutVars>
      </dgm:prSet>
      <dgm:spPr/>
      <dgm:t>
        <a:bodyPr/>
        <a:lstStyle/>
        <a:p>
          <a:endParaRPr lang="en-IN"/>
        </a:p>
      </dgm:t>
    </dgm:pt>
    <dgm:pt modelId="{54AA8F69-2BE0-4277-B2D9-EC38321802BD}" type="pres">
      <dgm:prSet presAssocID="{64239E4B-0CB3-4406-8808-438CDB25D294}" presName="parentText" presStyleLbl="node1" presStyleIdx="0" presStyleCnt="1">
        <dgm:presLayoutVars>
          <dgm:chMax val="0"/>
          <dgm:bulletEnabled val="1"/>
        </dgm:presLayoutVars>
      </dgm:prSet>
      <dgm:spPr/>
      <dgm:t>
        <a:bodyPr/>
        <a:lstStyle/>
        <a:p>
          <a:endParaRPr lang="en-IN"/>
        </a:p>
      </dgm:t>
    </dgm:pt>
  </dgm:ptLst>
  <dgm:cxnLst>
    <dgm:cxn modelId="{48F42752-1C6F-4AE0-9277-E8511650BFAA}" type="presOf" srcId="{60FA1ED5-6CFD-4618-A141-337139532FF1}" destId="{A58EBEEE-0341-4717-8CE8-4D184441E2CD}" srcOrd="0" destOrd="0" presId="urn:microsoft.com/office/officeart/2005/8/layout/vList2"/>
    <dgm:cxn modelId="{D134D6EF-12EA-4411-98A1-2726BE032E80}" type="presOf" srcId="{64239E4B-0CB3-4406-8808-438CDB25D294}" destId="{54AA8F69-2BE0-4277-B2D9-EC38321802BD}" srcOrd="0" destOrd="0" presId="urn:microsoft.com/office/officeart/2005/8/layout/vList2"/>
    <dgm:cxn modelId="{E6AE3E89-E767-4CF7-9C1B-11BC331DBA9A}" srcId="{60FA1ED5-6CFD-4618-A141-337139532FF1}" destId="{64239E4B-0CB3-4406-8808-438CDB25D294}" srcOrd="0" destOrd="0" parTransId="{49287D1E-025F-42D3-8FA7-D785F10FA23F}" sibTransId="{8035F27E-8539-4ED7-931A-6D70F3930BF6}"/>
    <dgm:cxn modelId="{0459E7CE-41EB-4678-AB42-025BED27E36D}" type="presParOf" srcId="{A58EBEEE-0341-4717-8CE8-4D184441E2CD}" destId="{54AA8F69-2BE0-4277-B2D9-EC38321802BD}"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43B15AA-19E6-4B56-A710-B04E1405BBD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8036F42-C4F1-4A30-9438-C56C93D8E9DE}">
      <dgm:prSet/>
      <dgm:spPr>
        <a:solidFill>
          <a:srgbClr val="92D050"/>
        </a:solidFill>
      </dgm:spPr>
      <dgm:t>
        <a:bodyPr/>
        <a:lstStyle/>
        <a:p>
          <a:pPr rtl="0"/>
          <a:r>
            <a:rPr lang="en-US" dirty="0" smtClean="0"/>
            <a:t>1. ECONOMICAL ANALYSIS</a:t>
          </a:r>
          <a:endParaRPr lang="en-US" dirty="0"/>
        </a:p>
      </dgm:t>
    </dgm:pt>
    <dgm:pt modelId="{54200019-5710-4A9E-AE9B-700E8721507D}" type="parTrans" cxnId="{8AFB15B8-DF05-427D-8928-D20F4BE5B5E6}">
      <dgm:prSet/>
      <dgm:spPr/>
      <dgm:t>
        <a:bodyPr/>
        <a:lstStyle/>
        <a:p>
          <a:endParaRPr lang="en-US"/>
        </a:p>
      </dgm:t>
    </dgm:pt>
    <dgm:pt modelId="{F9C78747-C346-4EE2-9605-9F83B6E62259}" type="sibTrans" cxnId="{8AFB15B8-DF05-427D-8928-D20F4BE5B5E6}">
      <dgm:prSet/>
      <dgm:spPr/>
      <dgm:t>
        <a:bodyPr/>
        <a:lstStyle/>
        <a:p>
          <a:endParaRPr lang="en-US"/>
        </a:p>
      </dgm:t>
    </dgm:pt>
    <dgm:pt modelId="{89BAF1DA-7513-4360-A3F1-4D71247911A0}" type="pres">
      <dgm:prSet presAssocID="{643B15AA-19E6-4B56-A710-B04E1405BBDA}" presName="linear" presStyleCnt="0">
        <dgm:presLayoutVars>
          <dgm:animLvl val="lvl"/>
          <dgm:resizeHandles val="exact"/>
        </dgm:presLayoutVars>
      </dgm:prSet>
      <dgm:spPr/>
      <dgm:t>
        <a:bodyPr/>
        <a:lstStyle/>
        <a:p>
          <a:endParaRPr lang="en-IN"/>
        </a:p>
      </dgm:t>
    </dgm:pt>
    <dgm:pt modelId="{4A243891-247C-4EAF-9DE3-89674AED9531}" type="pres">
      <dgm:prSet presAssocID="{E8036F42-C4F1-4A30-9438-C56C93D8E9DE}" presName="parentText" presStyleLbl="node1" presStyleIdx="0" presStyleCnt="1" custScaleY="84781" custLinFactNeighborX="5180" custLinFactNeighborY="-5505">
        <dgm:presLayoutVars>
          <dgm:chMax val="0"/>
          <dgm:bulletEnabled val="1"/>
        </dgm:presLayoutVars>
      </dgm:prSet>
      <dgm:spPr/>
      <dgm:t>
        <a:bodyPr/>
        <a:lstStyle/>
        <a:p>
          <a:endParaRPr lang="en-US"/>
        </a:p>
      </dgm:t>
    </dgm:pt>
  </dgm:ptLst>
  <dgm:cxnLst>
    <dgm:cxn modelId="{97F21E7F-E8C8-4D33-8A40-03BAF45F065C}" type="presOf" srcId="{643B15AA-19E6-4B56-A710-B04E1405BBDA}" destId="{89BAF1DA-7513-4360-A3F1-4D71247911A0}" srcOrd="0" destOrd="0" presId="urn:microsoft.com/office/officeart/2005/8/layout/vList2"/>
    <dgm:cxn modelId="{5A19F8E6-BC8C-4ADF-9F7E-689C16FA0B71}" type="presOf" srcId="{E8036F42-C4F1-4A30-9438-C56C93D8E9DE}" destId="{4A243891-247C-4EAF-9DE3-89674AED9531}" srcOrd="0" destOrd="0" presId="urn:microsoft.com/office/officeart/2005/8/layout/vList2"/>
    <dgm:cxn modelId="{8AFB15B8-DF05-427D-8928-D20F4BE5B5E6}" srcId="{643B15AA-19E6-4B56-A710-B04E1405BBDA}" destId="{E8036F42-C4F1-4A30-9438-C56C93D8E9DE}" srcOrd="0" destOrd="0" parTransId="{54200019-5710-4A9E-AE9B-700E8721507D}" sibTransId="{F9C78747-C346-4EE2-9605-9F83B6E62259}"/>
    <dgm:cxn modelId="{F16BB840-DE5B-47C2-994A-7659E8800507}" type="presParOf" srcId="{89BAF1DA-7513-4360-A3F1-4D71247911A0}" destId="{4A243891-247C-4EAF-9DE3-89674AED9531}"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684411D-325C-44D8-95FA-8AC055275E5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9D1FC98-425F-4715-ACA0-1BD04B187419}">
      <dgm:prSet/>
      <dgm:spPr/>
      <dgm:t>
        <a:bodyPr/>
        <a:lstStyle/>
        <a:p>
          <a:pPr rtl="0"/>
          <a:r>
            <a:rPr lang="en-US" dirty="0" smtClean="0"/>
            <a:t>2. Financial Analysis</a:t>
          </a:r>
          <a:endParaRPr lang="en-US" dirty="0"/>
        </a:p>
      </dgm:t>
    </dgm:pt>
    <dgm:pt modelId="{91421667-48A1-4B33-BB1C-7278FB76BD8D}" type="parTrans" cxnId="{081F2B77-6D80-49F1-ADDA-B060676087F6}">
      <dgm:prSet/>
      <dgm:spPr/>
      <dgm:t>
        <a:bodyPr/>
        <a:lstStyle/>
        <a:p>
          <a:endParaRPr lang="en-US"/>
        </a:p>
      </dgm:t>
    </dgm:pt>
    <dgm:pt modelId="{783B3FF2-6D0C-4B4D-A66D-B3CFC798F24C}" type="sibTrans" cxnId="{081F2B77-6D80-49F1-ADDA-B060676087F6}">
      <dgm:prSet/>
      <dgm:spPr/>
      <dgm:t>
        <a:bodyPr/>
        <a:lstStyle/>
        <a:p>
          <a:endParaRPr lang="en-US"/>
        </a:p>
      </dgm:t>
    </dgm:pt>
    <dgm:pt modelId="{0CAB9A60-BF57-4454-B606-56B939E7054F}" type="pres">
      <dgm:prSet presAssocID="{B684411D-325C-44D8-95FA-8AC055275E57}" presName="linear" presStyleCnt="0">
        <dgm:presLayoutVars>
          <dgm:animLvl val="lvl"/>
          <dgm:resizeHandles val="exact"/>
        </dgm:presLayoutVars>
      </dgm:prSet>
      <dgm:spPr/>
      <dgm:t>
        <a:bodyPr/>
        <a:lstStyle/>
        <a:p>
          <a:endParaRPr lang="en-IN"/>
        </a:p>
      </dgm:t>
    </dgm:pt>
    <dgm:pt modelId="{2FE709F5-DEA8-4579-89E5-9497B11AD5C9}" type="pres">
      <dgm:prSet presAssocID="{19D1FC98-425F-4715-ACA0-1BD04B187419}" presName="parentText" presStyleLbl="node1" presStyleIdx="0" presStyleCnt="1" custScaleY="199417" custLinFactY="-14312" custLinFactNeighborX="-397" custLinFactNeighborY="-100000">
        <dgm:presLayoutVars>
          <dgm:chMax val="0"/>
          <dgm:bulletEnabled val="1"/>
        </dgm:presLayoutVars>
      </dgm:prSet>
      <dgm:spPr/>
      <dgm:t>
        <a:bodyPr/>
        <a:lstStyle/>
        <a:p>
          <a:endParaRPr lang="en-IN"/>
        </a:p>
      </dgm:t>
    </dgm:pt>
  </dgm:ptLst>
  <dgm:cxnLst>
    <dgm:cxn modelId="{508AFB77-29EA-49C6-BC51-D5532D317B77}" type="presOf" srcId="{19D1FC98-425F-4715-ACA0-1BD04B187419}" destId="{2FE709F5-DEA8-4579-89E5-9497B11AD5C9}" srcOrd="0" destOrd="0" presId="urn:microsoft.com/office/officeart/2005/8/layout/vList2"/>
    <dgm:cxn modelId="{081F2B77-6D80-49F1-ADDA-B060676087F6}" srcId="{B684411D-325C-44D8-95FA-8AC055275E57}" destId="{19D1FC98-425F-4715-ACA0-1BD04B187419}" srcOrd="0" destOrd="0" parTransId="{91421667-48A1-4B33-BB1C-7278FB76BD8D}" sibTransId="{783B3FF2-6D0C-4B4D-A66D-B3CFC798F24C}"/>
    <dgm:cxn modelId="{DC7E1FA5-E548-4D64-A9B9-FB3B46C84283}" type="presOf" srcId="{B684411D-325C-44D8-95FA-8AC055275E57}" destId="{0CAB9A60-BF57-4454-B606-56B939E7054F}" srcOrd="0" destOrd="0" presId="urn:microsoft.com/office/officeart/2005/8/layout/vList2"/>
    <dgm:cxn modelId="{2C63B78E-08F2-4025-B929-80159CD8EF48}" type="presParOf" srcId="{0CAB9A60-BF57-4454-B606-56B939E7054F}" destId="{2FE709F5-DEA8-4579-89E5-9497B11AD5C9}"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3986B90-4E11-4A16-94F0-CF750DDEBA0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EC09773-7829-48E7-8830-58750344DCC2}">
      <dgm:prSet/>
      <dgm:spPr>
        <a:solidFill>
          <a:srgbClr val="FF7C80"/>
        </a:solidFill>
      </dgm:spPr>
      <dgm:t>
        <a:bodyPr/>
        <a:lstStyle/>
        <a:p>
          <a:pPr rtl="0"/>
          <a:r>
            <a:rPr lang="en-US" dirty="0" smtClean="0"/>
            <a:t>3. Technical Feasibility</a:t>
          </a:r>
          <a:endParaRPr lang="en-US" dirty="0"/>
        </a:p>
      </dgm:t>
    </dgm:pt>
    <dgm:pt modelId="{C23F575C-579C-4434-9513-88A9B94E6C22}" type="parTrans" cxnId="{576B1FC3-A6C5-4F7B-86DD-99B068B064BE}">
      <dgm:prSet/>
      <dgm:spPr/>
      <dgm:t>
        <a:bodyPr/>
        <a:lstStyle/>
        <a:p>
          <a:endParaRPr lang="en-US"/>
        </a:p>
      </dgm:t>
    </dgm:pt>
    <dgm:pt modelId="{E6C8FADE-1707-43A1-BA7C-FD77CB298F95}" type="sibTrans" cxnId="{576B1FC3-A6C5-4F7B-86DD-99B068B064BE}">
      <dgm:prSet/>
      <dgm:spPr/>
      <dgm:t>
        <a:bodyPr/>
        <a:lstStyle/>
        <a:p>
          <a:endParaRPr lang="en-US"/>
        </a:p>
      </dgm:t>
    </dgm:pt>
    <dgm:pt modelId="{4B13F80B-A5DD-45D2-86E4-C4EA3BF2F3E4}" type="pres">
      <dgm:prSet presAssocID="{73986B90-4E11-4A16-94F0-CF750DDEBA0D}" presName="linear" presStyleCnt="0">
        <dgm:presLayoutVars>
          <dgm:animLvl val="lvl"/>
          <dgm:resizeHandles val="exact"/>
        </dgm:presLayoutVars>
      </dgm:prSet>
      <dgm:spPr/>
      <dgm:t>
        <a:bodyPr/>
        <a:lstStyle/>
        <a:p>
          <a:endParaRPr lang="en-IN"/>
        </a:p>
      </dgm:t>
    </dgm:pt>
    <dgm:pt modelId="{9B3BA600-8F2C-43AC-BE53-DAB8D6DD437E}" type="pres">
      <dgm:prSet presAssocID="{5EC09773-7829-48E7-8830-58750344DCC2}" presName="parentText" presStyleLbl="node1" presStyleIdx="0" presStyleCnt="1" custScaleY="194003" custLinFactNeighborX="2842" custLinFactNeighborY="-454">
        <dgm:presLayoutVars>
          <dgm:chMax val="0"/>
          <dgm:bulletEnabled val="1"/>
        </dgm:presLayoutVars>
      </dgm:prSet>
      <dgm:spPr/>
      <dgm:t>
        <a:bodyPr/>
        <a:lstStyle/>
        <a:p>
          <a:endParaRPr lang="en-IN"/>
        </a:p>
      </dgm:t>
    </dgm:pt>
  </dgm:ptLst>
  <dgm:cxnLst>
    <dgm:cxn modelId="{538C47B3-FFCC-4D7E-9316-6D17DDD55965}" type="presOf" srcId="{5EC09773-7829-48E7-8830-58750344DCC2}" destId="{9B3BA600-8F2C-43AC-BE53-DAB8D6DD437E}" srcOrd="0" destOrd="0" presId="urn:microsoft.com/office/officeart/2005/8/layout/vList2"/>
    <dgm:cxn modelId="{EE84DB9E-1587-4B17-833A-C46B321916CA}" type="presOf" srcId="{73986B90-4E11-4A16-94F0-CF750DDEBA0D}" destId="{4B13F80B-A5DD-45D2-86E4-C4EA3BF2F3E4}" srcOrd="0" destOrd="0" presId="urn:microsoft.com/office/officeart/2005/8/layout/vList2"/>
    <dgm:cxn modelId="{576B1FC3-A6C5-4F7B-86DD-99B068B064BE}" srcId="{73986B90-4E11-4A16-94F0-CF750DDEBA0D}" destId="{5EC09773-7829-48E7-8830-58750344DCC2}" srcOrd="0" destOrd="0" parTransId="{C23F575C-579C-4434-9513-88A9B94E6C22}" sibTransId="{E6C8FADE-1707-43A1-BA7C-FD77CB298F95}"/>
    <dgm:cxn modelId="{7D84417E-F102-4BB1-A408-2A8D27E5D680}" type="presParOf" srcId="{4B13F80B-A5DD-45D2-86E4-C4EA3BF2F3E4}" destId="{9B3BA600-8F2C-43AC-BE53-DAB8D6DD437E}"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20A92C1-4784-4EB2-BCF3-BE8974CF52A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A306BBF-D5E4-4718-A995-F82B71889193}">
      <dgm:prSet/>
      <dgm:spPr>
        <a:solidFill>
          <a:srgbClr val="C2BE02"/>
        </a:solidFill>
      </dgm:spPr>
      <dgm:t>
        <a:bodyPr/>
        <a:lstStyle/>
        <a:p>
          <a:pPr rtl="0"/>
          <a:r>
            <a:rPr lang="en-US" dirty="0" smtClean="0"/>
            <a:t>4. Managerial Competence</a:t>
          </a:r>
          <a:endParaRPr lang="en-US" dirty="0"/>
        </a:p>
      </dgm:t>
    </dgm:pt>
    <dgm:pt modelId="{6A945747-7E46-4867-80D8-71194D779DCC}" type="parTrans" cxnId="{E08C15BF-CEBC-44CB-98EA-1745259ED5AF}">
      <dgm:prSet/>
      <dgm:spPr/>
      <dgm:t>
        <a:bodyPr/>
        <a:lstStyle/>
        <a:p>
          <a:endParaRPr lang="en-US"/>
        </a:p>
      </dgm:t>
    </dgm:pt>
    <dgm:pt modelId="{DC53C3A3-1A6C-4751-B836-9208C48CC920}" type="sibTrans" cxnId="{E08C15BF-CEBC-44CB-98EA-1745259ED5AF}">
      <dgm:prSet/>
      <dgm:spPr/>
      <dgm:t>
        <a:bodyPr/>
        <a:lstStyle/>
        <a:p>
          <a:endParaRPr lang="en-US"/>
        </a:p>
      </dgm:t>
    </dgm:pt>
    <dgm:pt modelId="{D6254915-9860-4F86-9460-BF667CFF0690}" type="pres">
      <dgm:prSet presAssocID="{020A92C1-4784-4EB2-BCF3-BE8974CF52A8}" presName="linear" presStyleCnt="0">
        <dgm:presLayoutVars>
          <dgm:animLvl val="lvl"/>
          <dgm:resizeHandles val="exact"/>
        </dgm:presLayoutVars>
      </dgm:prSet>
      <dgm:spPr/>
      <dgm:t>
        <a:bodyPr/>
        <a:lstStyle/>
        <a:p>
          <a:endParaRPr lang="en-IN"/>
        </a:p>
      </dgm:t>
    </dgm:pt>
    <dgm:pt modelId="{DEBE4EC8-299D-46F1-921D-016534EB4C92}" type="pres">
      <dgm:prSet presAssocID="{BA306BBF-D5E4-4718-A995-F82B71889193}" presName="parentText" presStyleLbl="node1" presStyleIdx="0" presStyleCnt="1" custScaleY="190394" custLinFactY="100000" custLinFactNeighborX="669" custLinFactNeighborY="114589">
        <dgm:presLayoutVars>
          <dgm:chMax val="0"/>
          <dgm:bulletEnabled val="1"/>
        </dgm:presLayoutVars>
      </dgm:prSet>
      <dgm:spPr/>
      <dgm:t>
        <a:bodyPr/>
        <a:lstStyle/>
        <a:p>
          <a:endParaRPr lang="en-IN"/>
        </a:p>
      </dgm:t>
    </dgm:pt>
  </dgm:ptLst>
  <dgm:cxnLst>
    <dgm:cxn modelId="{0B171F47-58C5-4BA5-849E-742457FAF9F6}" type="presOf" srcId="{020A92C1-4784-4EB2-BCF3-BE8974CF52A8}" destId="{D6254915-9860-4F86-9460-BF667CFF0690}" srcOrd="0" destOrd="0" presId="urn:microsoft.com/office/officeart/2005/8/layout/vList2"/>
    <dgm:cxn modelId="{E08C15BF-CEBC-44CB-98EA-1745259ED5AF}" srcId="{020A92C1-4784-4EB2-BCF3-BE8974CF52A8}" destId="{BA306BBF-D5E4-4718-A995-F82B71889193}" srcOrd="0" destOrd="0" parTransId="{6A945747-7E46-4867-80D8-71194D779DCC}" sibTransId="{DC53C3A3-1A6C-4751-B836-9208C48CC920}"/>
    <dgm:cxn modelId="{0201E221-D8E9-4CC4-BE50-4E2B7E0D9392}" type="presOf" srcId="{BA306BBF-D5E4-4718-A995-F82B71889193}" destId="{DEBE4EC8-299D-46F1-921D-016534EB4C92}" srcOrd="0" destOrd="0" presId="urn:microsoft.com/office/officeart/2005/8/layout/vList2"/>
    <dgm:cxn modelId="{558BCD77-0C91-4F1A-801A-D0413225EBBC}" type="presParOf" srcId="{D6254915-9860-4F86-9460-BF667CFF0690}" destId="{DEBE4EC8-299D-46F1-921D-016534EB4C92}"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CC5CE2D-5E48-4F42-BAC0-0D2C13FA5337}"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A030EB7A-F2FA-4527-83EE-A88D94C05A6F}">
      <dgm:prSet/>
      <dgm:spPr/>
      <dgm:t>
        <a:bodyPr/>
        <a:lstStyle/>
        <a:p>
          <a:pPr rtl="0"/>
          <a:r>
            <a:rPr lang="en-US" b="1" i="1" dirty="0" smtClean="0"/>
            <a:t>Managerial ability or competence plays an important role in making an enterprise a success or otherwise. Strictly speaking, in the absence of managerial competence, the projects which are otherwise feasible may fail. </a:t>
          </a:r>
          <a:endParaRPr lang="en-US" dirty="0"/>
        </a:p>
      </dgm:t>
    </dgm:pt>
    <dgm:pt modelId="{E4F490A3-B1B2-452A-A38D-9A88BF30DD1C}" type="parTrans" cxnId="{2BCE814E-80A0-4DD8-9C4B-D67556365D24}">
      <dgm:prSet/>
      <dgm:spPr/>
      <dgm:t>
        <a:bodyPr/>
        <a:lstStyle/>
        <a:p>
          <a:endParaRPr lang="en-US"/>
        </a:p>
      </dgm:t>
    </dgm:pt>
    <dgm:pt modelId="{83721ACA-7C96-4273-88BE-FB4161A884B6}" type="sibTrans" cxnId="{2BCE814E-80A0-4DD8-9C4B-D67556365D24}">
      <dgm:prSet/>
      <dgm:spPr/>
      <dgm:t>
        <a:bodyPr/>
        <a:lstStyle/>
        <a:p>
          <a:endParaRPr lang="en-US"/>
        </a:p>
      </dgm:t>
    </dgm:pt>
    <dgm:pt modelId="{AB05A717-DC69-4A4F-9615-5AC73960FC22}" type="pres">
      <dgm:prSet presAssocID="{7CC5CE2D-5E48-4F42-BAC0-0D2C13FA5337}" presName="CompostProcess" presStyleCnt="0">
        <dgm:presLayoutVars>
          <dgm:dir/>
          <dgm:resizeHandles val="exact"/>
        </dgm:presLayoutVars>
      </dgm:prSet>
      <dgm:spPr/>
      <dgm:t>
        <a:bodyPr/>
        <a:lstStyle/>
        <a:p>
          <a:endParaRPr lang="en-IN"/>
        </a:p>
      </dgm:t>
    </dgm:pt>
    <dgm:pt modelId="{3BEA6141-5340-4005-A5AA-FDEB967B4260}" type="pres">
      <dgm:prSet presAssocID="{7CC5CE2D-5E48-4F42-BAC0-0D2C13FA5337}" presName="arrow" presStyleLbl="bgShp" presStyleIdx="0" presStyleCnt="1"/>
      <dgm:spPr/>
    </dgm:pt>
    <dgm:pt modelId="{9EA385B8-B797-4A19-BD68-4DA4B6C08972}" type="pres">
      <dgm:prSet presAssocID="{7CC5CE2D-5E48-4F42-BAC0-0D2C13FA5337}" presName="linearProcess" presStyleCnt="0"/>
      <dgm:spPr/>
    </dgm:pt>
    <dgm:pt modelId="{1EEBC91A-13F6-4F32-9312-B8918DD73C83}" type="pres">
      <dgm:prSet presAssocID="{A030EB7A-F2FA-4527-83EE-A88D94C05A6F}" presName="textNode" presStyleLbl="node1" presStyleIdx="0" presStyleCnt="1" custScaleY="175277">
        <dgm:presLayoutVars>
          <dgm:bulletEnabled val="1"/>
        </dgm:presLayoutVars>
      </dgm:prSet>
      <dgm:spPr/>
      <dgm:t>
        <a:bodyPr/>
        <a:lstStyle/>
        <a:p>
          <a:endParaRPr lang="en-IN"/>
        </a:p>
      </dgm:t>
    </dgm:pt>
  </dgm:ptLst>
  <dgm:cxnLst>
    <dgm:cxn modelId="{D4A42FBE-0DA1-4A0D-8FC7-F2CAA815313D}" type="presOf" srcId="{A030EB7A-F2FA-4527-83EE-A88D94C05A6F}" destId="{1EEBC91A-13F6-4F32-9312-B8918DD73C83}" srcOrd="0" destOrd="0" presId="urn:microsoft.com/office/officeart/2005/8/layout/hProcess9"/>
    <dgm:cxn modelId="{E22BD8F3-22E0-4D08-BB4C-99BFED444F0A}" type="presOf" srcId="{7CC5CE2D-5E48-4F42-BAC0-0D2C13FA5337}" destId="{AB05A717-DC69-4A4F-9615-5AC73960FC22}" srcOrd="0" destOrd="0" presId="urn:microsoft.com/office/officeart/2005/8/layout/hProcess9"/>
    <dgm:cxn modelId="{2BCE814E-80A0-4DD8-9C4B-D67556365D24}" srcId="{7CC5CE2D-5E48-4F42-BAC0-0D2C13FA5337}" destId="{A030EB7A-F2FA-4527-83EE-A88D94C05A6F}" srcOrd="0" destOrd="0" parTransId="{E4F490A3-B1B2-452A-A38D-9A88BF30DD1C}" sibTransId="{83721ACA-7C96-4273-88BE-FB4161A884B6}"/>
    <dgm:cxn modelId="{36D4BF1B-FAC5-4393-A80A-AA8C365DFB59}" type="presParOf" srcId="{AB05A717-DC69-4A4F-9615-5AC73960FC22}" destId="{3BEA6141-5340-4005-A5AA-FDEB967B4260}" srcOrd="0" destOrd="0" presId="urn:microsoft.com/office/officeart/2005/8/layout/hProcess9"/>
    <dgm:cxn modelId="{26743AAF-4125-458F-B264-3CE8B611F50A}" type="presParOf" srcId="{AB05A717-DC69-4A4F-9615-5AC73960FC22}" destId="{9EA385B8-B797-4A19-BD68-4DA4B6C08972}" srcOrd="1" destOrd="0" presId="urn:microsoft.com/office/officeart/2005/8/layout/hProcess9"/>
    <dgm:cxn modelId="{315F18F5-76D5-4B9F-85AB-29C1843129F8}" type="presParOf" srcId="{9EA385B8-B797-4A19-BD68-4DA4B6C08972}" destId="{1EEBC91A-13F6-4F32-9312-B8918DD73C83}" srcOrd="0"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A07B1F4-FF2F-439E-AE2B-013C2D0EBAC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61FC376-C205-49C9-9AF5-2AFA6593AAD4}">
      <dgm:prSet/>
      <dgm:spPr>
        <a:solidFill>
          <a:schemeClr val="bg1">
            <a:lumMod val="50000"/>
          </a:schemeClr>
        </a:solidFill>
      </dgm:spPr>
      <dgm:t>
        <a:bodyPr/>
        <a:lstStyle/>
        <a:p>
          <a:pPr rtl="0"/>
          <a:r>
            <a:rPr lang="en-US" dirty="0" smtClean="0"/>
            <a:t>5. Market /Commercial Analysis</a:t>
          </a:r>
          <a:endParaRPr lang="en-US" dirty="0"/>
        </a:p>
      </dgm:t>
    </dgm:pt>
    <dgm:pt modelId="{E4152A67-501A-43E6-B583-B15A397276EF}" type="parTrans" cxnId="{9123001F-4FB3-4969-A07E-58C9EF99542A}">
      <dgm:prSet/>
      <dgm:spPr/>
      <dgm:t>
        <a:bodyPr/>
        <a:lstStyle/>
        <a:p>
          <a:endParaRPr lang="en-US"/>
        </a:p>
      </dgm:t>
    </dgm:pt>
    <dgm:pt modelId="{CCBF777A-43FA-4CD9-BCDB-8FD4E1D9FA32}" type="sibTrans" cxnId="{9123001F-4FB3-4969-A07E-58C9EF99542A}">
      <dgm:prSet/>
      <dgm:spPr/>
      <dgm:t>
        <a:bodyPr/>
        <a:lstStyle/>
        <a:p>
          <a:endParaRPr lang="en-US"/>
        </a:p>
      </dgm:t>
    </dgm:pt>
    <dgm:pt modelId="{D13CE721-AA71-4CCD-BCC4-13CFA5A7D2BF}" type="pres">
      <dgm:prSet presAssocID="{7A07B1F4-FF2F-439E-AE2B-013C2D0EBACF}" presName="linear" presStyleCnt="0">
        <dgm:presLayoutVars>
          <dgm:animLvl val="lvl"/>
          <dgm:resizeHandles val="exact"/>
        </dgm:presLayoutVars>
      </dgm:prSet>
      <dgm:spPr/>
      <dgm:t>
        <a:bodyPr/>
        <a:lstStyle/>
        <a:p>
          <a:endParaRPr lang="en-IN"/>
        </a:p>
      </dgm:t>
    </dgm:pt>
    <dgm:pt modelId="{8739CB9A-F608-46E0-B1FF-FE8A9F68CC2C}" type="pres">
      <dgm:prSet presAssocID="{C61FC376-C205-49C9-9AF5-2AFA6593AAD4}" presName="parentText" presStyleLbl="node1" presStyleIdx="0" presStyleCnt="1" custScaleY="137102" custLinFactNeighborX="1204" custLinFactNeighborY="99175">
        <dgm:presLayoutVars>
          <dgm:chMax val="0"/>
          <dgm:bulletEnabled val="1"/>
        </dgm:presLayoutVars>
      </dgm:prSet>
      <dgm:spPr/>
      <dgm:t>
        <a:bodyPr/>
        <a:lstStyle/>
        <a:p>
          <a:endParaRPr lang="en-IN"/>
        </a:p>
      </dgm:t>
    </dgm:pt>
  </dgm:ptLst>
  <dgm:cxnLst>
    <dgm:cxn modelId="{9123001F-4FB3-4969-A07E-58C9EF99542A}" srcId="{7A07B1F4-FF2F-439E-AE2B-013C2D0EBACF}" destId="{C61FC376-C205-49C9-9AF5-2AFA6593AAD4}" srcOrd="0" destOrd="0" parTransId="{E4152A67-501A-43E6-B583-B15A397276EF}" sibTransId="{CCBF777A-43FA-4CD9-BCDB-8FD4E1D9FA32}"/>
    <dgm:cxn modelId="{41BA5E95-CE29-464B-ABBB-29A04E7FFD2E}" type="presOf" srcId="{C61FC376-C205-49C9-9AF5-2AFA6593AAD4}" destId="{8739CB9A-F608-46E0-B1FF-FE8A9F68CC2C}" srcOrd="0" destOrd="0" presId="urn:microsoft.com/office/officeart/2005/8/layout/vList2"/>
    <dgm:cxn modelId="{7A46A393-7B73-40B2-8D1A-67C0E734A8FC}" type="presOf" srcId="{7A07B1F4-FF2F-439E-AE2B-013C2D0EBACF}" destId="{D13CE721-AA71-4CCD-BCC4-13CFA5A7D2BF}" srcOrd="0" destOrd="0" presId="urn:microsoft.com/office/officeart/2005/8/layout/vList2"/>
    <dgm:cxn modelId="{C07E72F2-640A-4EF1-A43B-6FCF049CDD1D}" type="presParOf" srcId="{D13CE721-AA71-4CCD-BCC4-13CFA5A7D2BF}" destId="{8739CB9A-F608-46E0-B1FF-FE8A9F68CC2C}"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8A5236-64D1-4C28-9293-41ABDBA74682}" type="datetimeFigureOut">
              <a:rPr lang="en-US" smtClean="0"/>
              <a:pPr/>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7B098-6CE1-4571-815B-579001543026}" type="slidenum">
              <a:rPr lang="en-US" smtClean="0"/>
              <a:pPr/>
              <a:t>‹#›</a:t>
            </a:fld>
            <a:endParaRPr lang="en-US"/>
          </a:p>
        </p:txBody>
      </p:sp>
    </p:spTree>
    <p:extLst>
      <p:ext uri="{BB962C8B-B14F-4D97-AF65-F5344CB8AC3E}">
        <p14:creationId xmlns:p14="http://schemas.microsoft.com/office/powerpoint/2010/main" xmlns="" val="896552612"/>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8A5236-64D1-4C28-9293-41ABDBA74682}" type="datetimeFigureOut">
              <a:rPr lang="en-US" smtClean="0"/>
              <a:pPr/>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7B098-6CE1-4571-815B-579001543026}" type="slidenum">
              <a:rPr lang="en-US" smtClean="0"/>
              <a:pPr/>
              <a:t>‹#›</a:t>
            </a:fld>
            <a:endParaRPr lang="en-US"/>
          </a:p>
        </p:txBody>
      </p:sp>
    </p:spTree>
    <p:extLst>
      <p:ext uri="{BB962C8B-B14F-4D97-AF65-F5344CB8AC3E}">
        <p14:creationId xmlns:p14="http://schemas.microsoft.com/office/powerpoint/2010/main" xmlns="" val="3897815665"/>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8A5236-64D1-4C28-9293-41ABDBA74682}" type="datetimeFigureOut">
              <a:rPr lang="en-US" smtClean="0"/>
              <a:pPr/>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7B098-6CE1-4571-815B-579001543026}" type="slidenum">
              <a:rPr lang="en-US" smtClean="0"/>
              <a:pPr/>
              <a:t>‹#›</a:t>
            </a:fld>
            <a:endParaRPr lang="en-US"/>
          </a:p>
        </p:txBody>
      </p:sp>
    </p:spTree>
    <p:extLst>
      <p:ext uri="{BB962C8B-B14F-4D97-AF65-F5344CB8AC3E}">
        <p14:creationId xmlns:p14="http://schemas.microsoft.com/office/powerpoint/2010/main" xmlns="" val="2158859850"/>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8A5236-64D1-4C28-9293-41ABDBA74682}" type="datetimeFigureOut">
              <a:rPr lang="en-US" smtClean="0"/>
              <a:pPr/>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7B098-6CE1-4571-815B-579001543026}" type="slidenum">
              <a:rPr lang="en-US" smtClean="0"/>
              <a:pPr/>
              <a:t>‹#›</a:t>
            </a:fld>
            <a:endParaRPr lang="en-US"/>
          </a:p>
        </p:txBody>
      </p:sp>
    </p:spTree>
    <p:extLst>
      <p:ext uri="{BB962C8B-B14F-4D97-AF65-F5344CB8AC3E}">
        <p14:creationId xmlns:p14="http://schemas.microsoft.com/office/powerpoint/2010/main" xmlns="" val="2633600417"/>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8A5236-64D1-4C28-9293-41ABDBA74682}" type="datetimeFigureOut">
              <a:rPr lang="en-US" smtClean="0"/>
              <a:pPr/>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7B098-6CE1-4571-815B-579001543026}" type="slidenum">
              <a:rPr lang="en-US" smtClean="0"/>
              <a:pPr/>
              <a:t>‹#›</a:t>
            </a:fld>
            <a:endParaRPr lang="en-US"/>
          </a:p>
        </p:txBody>
      </p:sp>
    </p:spTree>
    <p:extLst>
      <p:ext uri="{BB962C8B-B14F-4D97-AF65-F5344CB8AC3E}">
        <p14:creationId xmlns:p14="http://schemas.microsoft.com/office/powerpoint/2010/main" xmlns="" val="126619857"/>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8A5236-64D1-4C28-9293-41ABDBA74682}" type="datetimeFigureOut">
              <a:rPr lang="en-US" smtClean="0"/>
              <a:pPr/>
              <a:t>4/10/2018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77B098-6CE1-4571-815B-579001543026}" type="slidenum">
              <a:rPr lang="en-US" smtClean="0"/>
              <a:pPr/>
              <a:t>‹#›</a:t>
            </a:fld>
            <a:endParaRPr lang="en-US"/>
          </a:p>
        </p:txBody>
      </p:sp>
    </p:spTree>
    <p:extLst>
      <p:ext uri="{BB962C8B-B14F-4D97-AF65-F5344CB8AC3E}">
        <p14:creationId xmlns:p14="http://schemas.microsoft.com/office/powerpoint/2010/main" xmlns="" val="3100530195"/>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8A5236-64D1-4C28-9293-41ABDBA74682}" type="datetimeFigureOut">
              <a:rPr lang="en-US" smtClean="0"/>
              <a:pPr/>
              <a:t>4/10/2018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77B098-6CE1-4571-815B-579001543026}" type="slidenum">
              <a:rPr lang="en-US" smtClean="0"/>
              <a:pPr/>
              <a:t>‹#›</a:t>
            </a:fld>
            <a:endParaRPr lang="en-US"/>
          </a:p>
        </p:txBody>
      </p:sp>
    </p:spTree>
    <p:extLst>
      <p:ext uri="{BB962C8B-B14F-4D97-AF65-F5344CB8AC3E}">
        <p14:creationId xmlns:p14="http://schemas.microsoft.com/office/powerpoint/2010/main" xmlns="" val="3719142074"/>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8A5236-64D1-4C28-9293-41ABDBA74682}" type="datetimeFigureOut">
              <a:rPr lang="en-US" smtClean="0"/>
              <a:pPr/>
              <a:t>4/10/2018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77B098-6CE1-4571-815B-579001543026}" type="slidenum">
              <a:rPr lang="en-US" smtClean="0"/>
              <a:pPr/>
              <a:t>‹#›</a:t>
            </a:fld>
            <a:endParaRPr lang="en-US"/>
          </a:p>
        </p:txBody>
      </p:sp>
    </p:spTree>
    <p:extLst>
      <p:ext uri="{BB962C8B-B14F-4D97-AF65-F5344CB8AC3E}">
        <p14:creationId xmlns:p14="http://schemas.microsoft.com/office/powerpoint/2010/main" xmlns="" val="3821321650"/>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8A5236-64D1-4C28-9293-41ABDBA74682}" type="datetimeFigureOut">
              <a:rPr lang="en-US" smtClean="0"/>
              <a:pPr/>
              <a:t>4/10/2018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77B098-6CE1-4571-815B-579001543026}" type="slidenum">
              <a:rPr lang="en-US" smtClean="0"/>
              <a:pPr/>
              <a:t>‹#›</a:t>
            </a:fld>
            <a:endParaRPr lang="en-US"/>
          </a:p>
        </p:txBody>
      </p:sp>
    </p:spTree>
    <p:extLst>
      <p:ext uri="{BB962C8B-B14F-4D97-AF65-F5344CB8AC3E}">
        <p14:creationId xmlns:p14="http://schemas.microsoft.com/office/powerpoint/2010/main" xmlns="" val="2420100067"/>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8A5236-64D1-4C28-9293-41ABDBA74682}" type="datetimeFigureOut">
              <a:rPr lang="en-US" smtClean="0"/>
              <a:pPr/>
              <a:t>4/10/2018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77B098-6CE1-4571-815B-579001543026}" type="slidenum">
              <a:rPr lang="en-US" smtClean="0"/>
              <a:pPr/>
              <a:t>‹#›</a:t>
            </a:fld>
            <a:endParaRPr lang="en-US"/>
          </a:p>
        </p:txBody>
      </p:sp>
    </p:spTree>
    <p:extLst>
      <p:ext uri="{BB962C8B-B14F-4D97-AF65-F5344CB8AC3E}">
        <p14:creationId xmlns:p14="http://schemas.microsoft.com/office/powerpoint/2010/main" xmlns="" val="640252614"/>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8A5236-64D1-4C28-9293-41ABDBA74682}" type="datetimeFigureOut">
              <a:rPr lang="en-US" smtClean="0"/>
              <a:pPr/>
              <a:t>4/10/2018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77B098-6CE1-4571-815B-579001543026}" type="slidenum">
              <a:rPr lang="en-US" smtClean="0"/>
              <a:pPr/>
              <a:t>‹#›</a:t>
            </a:fld>
            <a:endParaRPr lang="en-US"/>
          </a:p>
        </p:txBody>
      </p:sp>
    </p:spTree>
    <p:extLst>
      <p:ext uri="{BB962C8B-B14F-4D97-AF65-F5344CB8AC3E}">
        <p14:creationId xmlns:p14="http://schemas.microsoft.com/office/powerpoint/2010/main" xmlns="" val="1293922632"/>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40000"/>
                <a:lumOff val="60000"/>
              </a:schemeClr>
            </a:gs>
            <a:gs pos="74000">
              <a:schemeClr val="accent1">
                <a:lumMod val="20000"/>
                <a:lumOff val="80000"/>
              </a:schemeClr>
            </a:gs>
            <a:gs pos="83000">
              <a:schemeClr val="accent1">
                <a:lumMod val="60000"/>
                <a:lumOff val="40000"/>
              </a:schemeClr>
            </a:gs>
            <a:gs pos="100000">
              <a:srgbClr val="00B0F0"/>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8A5236-64D1-4C28-9293-41ABDBA74682}" type="datetimeFigureOut">
              <a:rPr lang="en-US" smtClean="0"/>
              <a:pPr/>
              <a:t>4/10/2018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77B098-6CE1-4571-815B-579001543026}" type="slidenum">
              <a:rPr lang="en-US" smtClean="0"/>
              <a:pPr/>
              <a:t>‹#›</a:t>
            </a:fld>
            <a:endParaRPr lang="en-US"/>
          </a:p>
        </p:txBody>
      </p:sp>
    </p:spTree>
    <p:extLst>
      <p:ext uri="{BB962C8B-B14F-4D97-AF65-F5344CB8AC3E}">
        <p14:creationId xmlns:p14="http://schemas.microsoft.com/office/powerpoint/2010/main" xmlns="" val="428269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7" Type="http://schemas.microsoft.com/office/2007/relationships/diagramDrawing" Target="../diagrams/drawing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7" Type="http://schemas.microsoft.com/office/2007/relationships/diagramDrawing" Target="../diagrams/drawing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7" Type="http://schemas.microsoft.com/office/2007/relationships/diagramDrawing" Target="../diagrams/drawing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7" Type="http://schemas.microsoft.com/office/2007/relationships/diagramDrawing" Target="../diagrams/drawing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7" Type="http://schemas.microsoft.com/office/2007/relationships/diagramDrawing" Target="../diagrams/drawing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7" Type="http://schemas.microsoft.com/office/2007/relationships/diagramDrawing" Target="../diagrams/drawing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alphaModFix amt="59000"/>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95421" y="1488124"/>
            <a:ext cx="5781821" cy="2387600"/>
          </a:xfrm>
          <a:gradFill>
            <a:gsLst>
              <a:gs pos="0">
                <a:schemeClr val="accent1">
                  <a:lumMod val="5000"/>
                  <a:lumOff val="95000"/>
                  <a:alpha val="89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0000"/>
          </a:bodyPr>
          <a:lstStyle/>
          <a:p>
            <a:r>
              <a:rPr lang="en-US" b="1" i="1" dirty="0" smtClean="0">
                <a:latin typeface="Algerian" panose="04020705040A02060702" pitchFamily="82" charset="0"/>
              </a:rPr>
              <a:t>PROJECT </a:t>
            </a:r>
            <a:br>
              <a:rPr lang="en-US" b="1" i="1" dirty="0" smtClean="0">
                <a:latin typeface="Algerian" panose="04020705040A02060702" pitchFamily="82" charset="0"/>
              </a:rPr>
            </a:br>
            <a:r>
              <a:rPr lang="en-US" b="1" i="1" dirty="0" smtClean="0">
                <a:latin typeface="Algerian" panose="04020705040A02060702" pitchFamily="82" charset="0"/>
              </a:rPr>
              <a:t>REPORT</a:t>
            </a:r>
            <a:br>
              <a:rPr lang="en-US" b="1" i="1" dirty="0" smtClean="0">
                <a:latin typeface="Algerian" panose="04020705040A02060702" pitchFamily="82" charset="0"/>
              </a:rPr>
            </a:br>
            <a:r>
              <a:rPr lang="en-US" b="1" i="1" dirty="0" smtClean="0">
                <a:latin typeface="Algerian" panose="04020705040A02060702" pitchFamily="82" charset="0"/>
              </a:rPr>
              <a:t>PREPARATION</a:t>
            </a:r>
            <a:endParaRPr lang="en-US" b="1" i="1" dirty="0">
              <a:latin typeface="Algerian" panose="04020705040A02060702" pitchFamily="82" charset="0"/>
            </a:endParaRPr>
          </a:p>
        </p:txBody>
      </p:sp>
      <p:sp>
        <p:nvSpPr>
          <p:cNvPr id="3" name="Subtitle 2"/>
          <p:cNvSpPr>
            <a:spLocks noGrp="1"/>
          </p:cNvSpPr>
          <p:nvPr>
            <p:ph type="subTitle" idx="1"/>
          </p:nvPr>
        </p:nvSpPr>
        <p:spPr>
          <a:xfrm>
            <a:off x="5275385" y="4889926"/>
            <a:ext cx="6641866" cy="807489"/>
          </a:xfrm>
          <a:gradFill>
            <a:gsLst>
              <a:gs pos="0">
                <a:schemeClr val="accent1">
                  <a:lumMod val="5000"/>
                  <a:lumOff val="95000"/>
                  <a:alpha val="89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r"/>
            <a:r>
              <a:rPr lang="en-US" sz="4400" b="1" i="1" dirty="0">
                <a:latin typeface="Brush Script MT" panose="03060802040406070304" pitchFamily="66" charset="0"/>
              </a:rPr>
              <a:t>S</a:t>
            </a:r>
            <a:r>
              <a:rPr lang="en-US" sz="4400" b="1" i="1" dirty="0" smtClean="0">
                <a:latin typeface="Brush Script MT" panose="03060802040406070304" pitchFamily="66" charset="0"/>
              </a:rPr>
              <a:t>ubmitted by- Mrs. </a:t>
            </a:r>
            <a:r>
              <a:rPr lang="en-US" sz="4400" b="1" i="1" dirty="0" err="1" smtClean="0">
                <a:latin typeface="Brush Script MT" panose="03060802040406070304" pitchFamily="66" charset="0"/>
              </a:rPr>
              <a:t>Reena</a:t>
            </a:r>
            <a:r>
              <a:rPr lang="en-US" sz="4400" b="1" i="1" dirty="0" smtClean="0">
                <a:latin typeface="Brush Script MT" panose="03060802040406070304" pitchFamily="66" charset="0"/>
              </a:rPr>
              <a:t> Rani</a:t>
            </a:r>
            <a:endParaRPr lang="en-US" sz="4400" b="1" i="1" dirty="0">
              <a:latin typeface="Brush Script MT" panose="03060802040406070304" pitchFamily="66" charset="0"/>
            </a:endParaRPr>
          </a:p>
        </p:txBody>
      </p:sp>
    </p:spTree>
    <p:extLst>
      <p:ext uri="{BB962C8B-B14F-4D97-AF65-F5344CB8AC3E}">
        <p14:creationId xmlns:p14="http://schemas.microsoft.com/office/powerpoint/2010/main" xmlns="" val="2563825468"/>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23547"/>
            <a:ext cx="4718538" cy="4351338"/>
          </a:xfrm>
          <a:gradFill>
            <a:gsLst>
              <a:gs pos="0">
                <a:schemeClr val="accent6">
                  <a:lumMod val="40000"/>
                  <a:lumOff val="60000"/>
                </a:schemeClr>
              </a:gs>
              <a:gs pos="74000">
                <a:schemeClr val="accent2">
                  <a:lumMod val="60000"/>
                  <a:lumOff val="40000"/>
                </a:schemeClr>
              </a:gs>
              <a:gs pos="83000">
                <a:schemeClr val="accent1">
                  <a:lumMod val="60000"/>
                  <a:lumOff val="40000"/>
                </a:schemeClr>
              </a:gs>
              <a:gs pos="100000">
                <a:srgbClr val="00B0F0"/>
              </a:gs>
            </a:gsLst>
            <a:lin ang="5400000" scaled="1"/>
          </a:gradFill>
        </p:spPr>
        <p:txBody>
          <a:bodyPr/>
          <a:lstStyle/>
          <a:p>
            <a:pPr marL="0" indent="0">
              <a:buNone/>
            </a:pPr>
            <a:r>
              <a:rPr lang="en-US" dirty="0" smtClean="0">
                <a:latin typeface="Forte" panose="03060902040502070203" pitchFamily="66" charset="0"/>
              </a:rPr>
              <a:t>The economic aspects of appraisal are fundamental as they logically precede all other aspects because  the bank will not finance a project unless it stands assured that the project represents a high priority use of a region’s resources.</a:t>
            </a:r>
          </a:p>
          <a:p>
            <a:endParaRPr lang="en-US" dirty="0">
              <a:latin typeface="Forte" panose="03060902040502070203"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381311" y="1423547"/>
            <a:ext cx="4972050" cy="4351338"/>
          </a:xfrm>
          <a:prstGeom prst="rect">
            <a:avLst/>
          </a:prstGeom>
        </p:spPr>
      </p:pic>
    </p:spTree>
    <p:extLst>
      <p:ext uri="{BB962C8B-B14F-4D97-AF65-F5344CB8AC3E}">
        <p14:creationId xmlns:p14="http://schemas.microsoft.com/office/powerpoint/2010/main" xmlns="" val="1184210369"/>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xmlns="" val="1807418876"/>
              </p:ext>
            </p:extLst>
          </p:nvPr>
        </p:nvGraphicFramePr>
        <p:xfrm>
          <a:off x="2759446" y="312504"/>
          <a:ext cx="6580498" cy="1437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Content Placeholder 3"/>
          <p:cNvPicPr>
            <a:picLocks noGrp="1" noChangeAspect="1"/>
          </p:cNvPicPr>
          <p:nvPr>
            <p:ph idx="1"/>
          </p:nvPr>
        </p:nvPicPr>
        <p:blipFill>
          <a:blip r:embed="rId6">
            <a:extLst>
              <a:ext uri="{28A0092B-C50C-407E-A947-70E740481C1C}">
                <a14:useLocalDpi xmlns:a14="http://schemas.microsoft.com/office/drawing/2010/main" xmlns="" val="0"/>
              </a:ext>
            </a:extLst>
          </a:blip>
          <a:stretch>
            <a:fillRect/>
          </a:stretch>
        </p:blipFill>
        <p:spPr>
          <a:xfrm>
            <a:off x="0" y="1972490"/>
            <a:ext cx="12191999" cy="4885509"/>
          </a:xfrm>
        </p:spPr>
      </p:pic>
    </p:spTree>
    <p:extLst>
      <p:ext uri="{BB962C8B-B14F-4D97-AF65-F5344CB8AC3E}">
        <p14:creationId xmlns:p14="http://schemas.microsoft.com/office/powerpoint/2010/main" xmlns="" val="3966422939"/>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2267" y="1108173"/>
            <a:ext cx="5168705" cy="4351338"/>
          </a:xfrm>
        </p:spPr>
        <p:txBody>
          <a:bodyPr>
            <a:normAutofit fontScale="92500" lnSpcReduction="10000"/>
          </a:bodyPr>
          <a:lstStyle/>
          <a:p>
            <a:pPr marL="0" indent="0">
              <a:buNone/>
            </a:pPr>
            <a:r>
              <a:rPr lang="en-US" dirty="0" smtClean="0">
                <a:latin typeface="Forte" panose="03060902040502070203" pitchFamily="66" charset="0"/>
              </a:rPr>
              <a:t>Finance is one of the most important pre-requisites to establish an enterprise. It is finance only that facilitates an entrepreneur to bring together the </a:t>
            </a:r>
            <a:r>
              <a:rPr lang="en-US" dirty="0" err="1" smtClean="0">
                <a:latin typeface="Forte" panose="03060902040502070203" pitchFamily="66" charset="0"/>
              </a:rPr>
              <a:t>labour</a:t>
            </a:r>
            <a:r>
              <a:rPr lang="en-US" dirty="0" smtClean="0">
                <a:latin typeface="Forte" panose="03060902040502070203" pitchFamily="66" charset="0"/>
              </a:rPr>
              <a:t> of one, machine of another and raw materials of yet another to combine them to produce goods.</a:t>
            </a:r>
          </a:p>
          <a:p>
            <a:pPr marL="0" indent="0">
              <a:buNone/>
            </a:pPr>
            <a:r>
              <a:rPr lang="en-US" dirty="0" smtClean="0">
                <a:latin typeface="Forte" panose="03060902040502070203" pitchFamily="66" charset="0"/>
              </a:rPr>
              <a:t>In any project, capital is invested in two types of expenditures:</a:t>
            </a:r>
          </a:p>
          <a:p>
            <a:pPr>
              <a:buAutoNum type="alphaLcParenBoth"/>
            </a:pPr>
            <a:r>
              <a:rPr lang="en-US" dirty="0" smtClean="0">
                <a:latin typeface="Forte" panose="03060902040502070203" pitchFamily="66" charset="0"/>
              </a:rPr>
              <a:t>Fixed capital</a:t>
            </a:r>
          </a:p>
          <a:p>
            <a:pPr>
              <a:buAutoNum type="alphaLcParenBoth"/>
            </a:pPr>
            <a:r>
              <a:rPr lang="en-US" dirty="0" smtClean="0">
                <a:latin typeface="Forte" panose="03060902040502070203" pitchFamily="66" charset="0"/>
              </a:rPr>
              <a:t>Recurring expenditure</a:t>
            </a:r>
          </a:p>
          <a:p>
            <a:endParaRPr lang="en-US" dirty="0">
              <a:latin typeface="Forte" panose="03060902040502070203"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597162" y="1108173"/>
            <a:ext cx="5003995" cy="4460997"/>
          </a:xfrm>
          <a:prstGeom prst="rect">
            <a:avLst/>
          </a:prstGeom>
        </p:spPr>
      </p:pic>
    </p:spTree>
    <p:extLst>
      <p:ext uri="{BB962C8B-B14F-4D97-AF65-F5344CB8AC3E}">
        <p14:creationId xmlns:p14="http://schemas.microsoft.com/office/powerpoint/2010/main" xmlns="" val="2207103151"/>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xmlns="" val="1039159372"/>
              </p:ext>
            </p:extLst>
          </p:nvPr>
        </p:nvGraphicFramePr>
        <p:xfrm>
          <a:off x="2510247" y="209007"/>
          <a:ext cx="6895010" cy="1554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Content Placeholder 3"/>
          <p:cNvPicPr>
            <a:picLocks noGrp="1" noChangeAspect="1"/>
          </p:cNvPicPr>
          <p:nvPr>
            <p:ph idx="1"/>
          </p:nvPr>
        </p:nvPicPr>
        <p:blipFill rotWithShape="1">
          <a:blip r:embed="rId6" cstate="print">
            <a:extLst>
              <a:ext uri="{28A0092B-C50C-407E-A947-70E740481C1C}">
                <a14:useLocalDpi xmlns:a14="http://schemas.microsoft.com/office/drawing/2010/main" xmlns="" val="0"/>
              </a:ext>
            </a:extLst>
          </a:blip>
          <a:srcRect b="8597"/>
          <a:stretch/>
        </p:blipFill>
        <p:spPr>
          <a:xfrm>
            <a:off x="1672044" y="1972491"/>
            <a:ext cx="8647613" cy="4114800"/>
          </a:xfrm>
        </p:spPr>
      </p:pic>
    </p:spTree>
    <p:extLst>
      <p:ext uri="{BB962C8B-B14F-4D97-AF65-F5344CB8AC3E}">
        <p14:creationId xmlns:p14="http://schemas.microsoft.com/office/powerpoint/2010/main" xmlns="" val="1726891633"/>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81686"/>
            <a:ext cx="10515600" cy="4995277"/>
          </a:xfrm>
          <a:solidFill>
            <a:schemeClr val="bg1">
              <a:alpha val="24000"/>
            </a:schemeClr>
          </a:solidFill>
        </p:spPr>
        <p:txBody>
          <a:bodyPr/>
          <a:lstStyle/>
          <a:p>
            <a:pPr marL="0" indent="0">
              <a:buNone/>
            </a:pPr>
            <a:r>
              <a:rPr lang="en-US" b="1" dirty="0" smtClean="0">
                <a:latin typeface="Forte" panose="03060902040502070203" pitchFamily="66" charset="0"/>
              </a:rPr>
              <a:t>While making project appraisal, the technical feasibility of the project also need to be taken into consideration.</a:t>
            </a:r>
          </a:p>
          <a:p>
            <a:pPr marL="0" indent="0">
              <a:buNone/>
            </a:pPr>
            <a:r>
              <a:rPr lang="en-US" b="1" dirty="0" smtClean="0">
                <a:latin typeface="Forte" panose="03060902040502070203" pitchFamily="66" charset="0"/>
              </a:rPr>
              <a:t>While assessing the technical feasibility of the project the following aspects need to be covered in the report :</a:t>
            </a:r>
          </a:p>
          <a:p>
            <a:pPr>
              <a:buAutoNum type="alphaLcParenBoth"/>
            </a:pPr>
            <a:r>
              <a:rPr lang="en-US" b="1" dirty="0" smtClean="0">
                <a:latin typeface="Forte" panose="03060902040502070203" pitchFamily="66" charset="0"/>
              </a:rPr>
              <a:t>Process Technology</a:t>
            </a:r>
          </a:p>
          <a:p>
            <a:pPr>
              <a:buAutoNum type="alphaLcParenBoth"/>
            </a:pPr>
            <a:r>
              <a:rPr lang="en-US" b="1" dirty="0" smtClean="0">
                <a:latin typeface="Forte" panose="03060902040502070203" pitchFamily="66" charset="0"/>
              </a:rPr>
              <a:t>Economic size of the project</a:t>
            </a:r>
          </a:p>
          <a:p>
            <a:pPr>
              <a:buAutoNum type="alphaLcParenBoth"/>
            </a:pPr>
            <a:r>
              <a:rPr lang="en-US" b="1" dirty="0" smtClean="0">
                <a:latin typeface="Forte" panose="03060902040502070203" pitchFamily="66" charset="0"/>
              </a:rPr>
              <a:t>Technical know-how the consultancy</a:t>
            </a:r>
          </a:p>
          <a:p>
            <a:endParaRPr lang="en-US" dirty="0">
              <a:latin typeface="Forte" panose="03060902040502070203" pitchFamily="66" charset="0"/>
            </a:endParaRPr>
          </a:p>
        </p:txBody>
      </p:sp>
    </p:spTree>
    <p:extLst>
      <p:ext uri="{BB962C8B-B14F-4D97-AF65-F5344CB8AC3E}">
        <p14:creationId xmlns:p14="http://schemas.microsoft.com/office/powerpoint/2010/main" xmlns="" val="1943241803"/>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xmlns="" val="569010381"/>
              </p:ext>
            </p:extLst>
          </p:nvPr>
        </p:nvGraphicFramePr>
        <p:xfrm>
          <a:off x="2521131" y="226089"/>
          <a:ext cx="7276011" cy="15373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Content Placeholder 3"/>
          <p:cNvPicPr>
            <a:picLocks noGrp="1" noChangeAspect="1"/>
          </p:cNvPicPr>
          <p:nvPr>
            <p:ph idx="1"/>
          </p:nvPr>
        </p:nvPicPr>
        <p:blipFill>
          <a:blip r:embed="rId6">
            <a:extLst>
              <a:ext uri="{28A0092B-C50C-407E-A947-70E740481C1C}">
                <a14:useLocalDpi xmlns:a14="http://schemas.microsoft.com/office/drawing/2010/main" xmlns="" val="0"/>
              </a:ext>
            </a:extLst>
          </a:blip>
          <a:stretch>
            <a:fillRect/>
          </a:stretch>
        </p:blipFill>
        <p:spPr>
          <a:xfrm>
            <a:off x="2168434" y="1933303"/>
            <a:ext cx="7759337" cy="4323806"/>
          </a:xfrm>
        </p:spPr>
      </p:pic>
    </p:spTree>
    <p:extLst>
      <p:ext uri="{BB962C8B-B14F-4D97-AF65-F5344CB8AC3E}">
        <p14:creationId xmlns:p14="http://schemas.microsoft.com/office/powerpoint/2010/main" xmlns="" val="3872741194"/>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2062934713"/>
              </p:ext>
            </p:extLst>
          </p:nvPr>
        </p:nvGraphicFramePr>
        <p:xfrm>
          <a:off x="838200" y="928468"/>
          <a:ext cx="10515600" cy="52484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507931198"/>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p:spPr>
      </p:pic>
    </p:spTree>
    <p:extLst>
      <p:ext uri="{BB962C8B-B14F-4D97-AF65-F5344CB8AC3E}">
        <p14:creationId xmlns:p14="http://schemas.microsoft.com/office/powerpoint/2010/main" xmlns="" val="147855150"/>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xmlns="" val="2426751584"/>
              </p:ext>
            </p:extLst>
          </p:nvPr>
        </p:nvGraphicFramePr>
        <p:xfrm>
          <a:off x="866336" y="0"/>
          <a:ext cx="10515600" cy="182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Content Placeholder 3"/>
          <p:cNvPicPr>
            <a:picLocks noGrp="1" noChangeAspect="1"/>
          </p:cNvPicPr>
          <p:nvPr>
            <p:ph idx="1"/>
          </p:nvPr>
        </p:nvPicPr>
        <p:blipFill>
          <a:blip r:embed="rId6" cstate="print">
            <a:extLst>
              <a:ext uri="{28A0092B-C50C-407E-A947-70E740481C1C}">
                <a14:useLocalDpi xmlns:a14="http://schemas.microsoft.com/office/drawing/2010/main" xmlns="" val="0"/>
              </a:ext>
            </a:extLst>
          </a:blip>
          <a:stretch>
            <a:fillRect/>
          </a:stretch>
        </p:blipFill>
        <p:spPr>
          <a:xfrm>
            <a:off x="1933302" y="1959429"/>
            <a:ext cx="8516983" cy="4532811"/>
          </a:xfrm>
        </p:spPr>
      </p:pic>
    </p:spTree>
    <p:extLst>
      <p:ext uri="{BB962C8B-B14F-4D97-AF65-F5344CB8AC3E}">
        <p14:creationId xmlns:p14="http://schemas.microsoft.com/office/powerpoint/2010/main" xmlns="" val="1849806345"/>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0155" y="1659988"/>
            <a:ext cx="7865012" cy="2499888"/>
          </a:xfrm>
          <a:solidFill>
            <a:schemeClr val="accent4">
              <a:lumMod val="60000"/>
              <a:lumOff val="40000"/>
              <a:alpha val="69000"/>
            </a:schemeClr>
          </a:solidFill>
        </p:spPr>
        <p:txBody>
          <a:bodyPr/>
          <a:lstStyle/>
          <a:p>
            <a:pPr marL="0" indent="0" algn="ctr">
              <a:buNone/>
            </a:pPr>
            <a:r>
              <a:rPr lang="en-US" b="1" dirty="0" smtClean="0">
                <a:latin typeface="Forte" panose="03060902040502070203" pitchFamily="66" charset="0"/>
              </a:rPr>
              <a:t>Before the production actually starts the entrepreneur needs to anticipate the possible market for the production. He has to anticipate who will be the possible customers for this product and where an when his product will be sold.</a:t>
            </a:r>
          </a:p>
          <a:p>
            <a:pPr algn="ctr"/>
            <a:endParaRPr lang="en-US" dirty="0">
              <a:latin typeface="Forte" panose="03060902040502070203" pitchFamily="66" charset="0"/>
            </a:endParaRPr>
          </a:p>
        </p:txBody>
      </p:sp>
    </p:spTree>
    <p:extLst>
      <p:ext uri="{BB962C8B-B14F-4D97-AF65-F5344CB8AC3E}">
        <p14:creationId xmlns:p14="http://schemas.microsoft.com/office/powerpoint/2010/main" xmlns="" val="3442648699"/>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chemeClr val="accent4">
                  <a:lumMod val="40000"/>
                  <a:lumOff val="60000"/>
                  <a:alpha val="38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en-US" b="1" i="1" dirty="0" smtClean="0">
                <a:solidFill>
                  <a:schemeClr val="accent1">
                    <a:lumMod val="50000"/>
                  </a:schemeClr>
                </a:solidFill>
                <a:latin typeface="Bradley Hand ITC" panose="03070402050302030203" pitchFamily="66" charset="0"/>
              </a:rPr>
              <a:t>What is actually a </a:t>
            </a:r>
            <a:r>
              <a:rPr lang="en-US" b="1" i="1" dirty="0" smtClean="0">
                <a:solidFill>
                  <a:schemeClr val="accent1">
                    <a:lumMod val="50000"/>
                  </a:schemeClr>
                </a:solidFill>
                <a:effectLst>
                  <a:outerShdw blurRad="38100" dist="38100" dir="2700000" algn="tl">
                    <a:srgbClr val="000000">
                      <a:alpha val="43137"/>
                    </a:srgbClr>
                  </a:outerShdw>
                </a:effectLst>
                <a:latin typeface="Algerian" panose="04020705040A02060702" pitchFamily="82" charset="0"/>
              </a:rPr>
              <a:t>Project Report</a:t>
            </a:r>
            <a:r>
              <a:rPr lang="en-US" b="1" i="1" dirty="0" smtClean="0">
                <a:solidFill>
                  <a:schemeClr val="accent1">
                    <a:lumMod val="50000"/>
                  </a:schemeClr>
                </a:solidFill>
              </a:rPr>
              <a:t>?</a:t>
            </a:r>
            <a:endParaRPr lang="en-US" b="1" i="1" dirty="0">
              <a:solidFill>
                <a:schemeClr val="accent1">
                  <a:lumMod val="50000"/>
                </a:schemeClr>
              </a:solidFill>
            </a:endParaRPr>
          </a:p>
        </p:txBody>
      </p:sp>
      <p:sp>
        <p:nvSpPr>
          <p:cNvPr id="3" name="Content Placeholder 2"/>
          <p:cNvSpPr>
            <a:spLocks noGrp="1"/>
          </p:cNvSpPr>
          <p:nvPr>
            <p:ph idx="1"/>
          </p:nvPr>
        </p:nvSpPr>
        <p:spPr>
          <a:gradFill>
            <a:gsLst>
              <a:gs pos="0">
                <a:schemeClr val="accent4">
                  <a:lumMod val="40000"/>
                  <a:lumOff val="60000"/>
                  <a:alpha val="56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marL="0" indent="0">
              <a:buNone/>
            </a:pPr>
            <a:r>
              <a:rPr lang="en-US" dirty="0" smtClean="0">
                <a:latin typeface="Forte" panose="03060902040502070203" pitchFamily="66" charset="0"/>
              </a:rPr>
              <a:t>The document which contains the required details like the personal bio-data of the entrepreneur, the product to be manufactured, its design, manufacturing process, raw materials, machines and </a:t>
            </a:r>
            <a:r>
              <a:rPr lang="en-US" dirty="0" err="1" smtClean="0">
                <a:latin typeface="Forte" panose="03060902040502070203" pitchFamily="66" charset="0"/>
              </a:rPr>
              <a:t>equipments</a:t>
            </a:r>
            <a:r>
              <a:rPr lang="en-US" dirty="0" smtClean="0">
                <a:latin typeface="Forte" panose="03060902040502070203" pitchFamily="66" charset="0"/>
              </a:rPr>
              <a:t> required, staff needed, the amount of money required, the source of finance, cost of goods to be produced, market demand of the product and the likely profits anticipated etc. is called a </a:t>
            </a:r>
            <a:r>
              <a:rPr lang="en-US" b="1" dirty="0" smtClean="0">
                <a:latin typeface="Forte" panose="03060902040502070203" pitchFamily="66" charset="0"/>
              </a:rPr>
              <a:t>project report</a:t>
            </a:r>
            <a:r>
              <a:rPr lang="en-US" dirty="0" smtClean="0">
                <a:latin typeface="Forte" panose="03060902040502070203" pitchFamily="66" charset="0"/>
              </a:rPr>
              <a:t>.</a:t>
            </a:r>
          </a:p>
          <a:p>
            <a:pPr marL="0" indent="0">
              <a:buNone/>
            </a:pPr>
            <a:r>
              <a:rPr lang="en-US" b="1" i="1" dirty="0" smtClean="0">
                <a:latin typeface="Forte" panose="03060902040502070203" pitchFamily="66" charset="0"/>
              </a:rPr>
              <a:t>Project report </a:t>
            </a:r>
            <a:r>
              <a:rPr lang="en-US" i="1" dirty="0" smtClean="0">
                <a:latin typeface="Forte" panose="03060902040502070203" pitchFamily="66" charset="0"/>
              </a:rPr>
              <a:t>is a written statement of what an entrepreneur proposes to take up</a:t>
            </a:r>
            <a:r>
              <a:rPr lang="en-US" dirty="0" smtClean="0">
                <a:latin typeface="Forte" panose="03060902040502070203" pitchFamily="66" charset="0"/>
              </a:rPr>
              <a:t>. </a:t>
            </a:r>
            <a:r>
              <a:rPr lang="en-US" i="1" dirty="0" smtClean="0">
                <a:latin typeface="Forte" panose="03060902040502070203" pitchFamily="66" charset="0"/>
              </a:rPr>
              <a:t>It is well evolved course of action devised to achieve the specified objective within a specified period of time.</a:t>
            </a:r>
            <a:endParaRPr lang="en-US" i="1" dirty="0">
              <a:latin typeface="Forte" panose="03060902040502070203" pitchFamily="66" charset="0"/>
            </a:endParaRPr>
          </a:p>
        </p:txBody>
      </p:sp>
    </p:spTree>
    <p:extLst>
      <p:ext uri="{BB962C8B-B14F-4D97-AF65-F5344CB8AC3E}">
        <p14:creationId xmlns:p14="http://schemas.microsoft.com/office/powerpoint/2010/main" xmlns="" val="2171457300"/>
      </p:ext>
    </p:extLst>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
            <a:ext cx="12435840" cy="6858000"/>
          </a:xfrm>
          <a:prstGeom prst="rect">
            <a:avLst/>
          </a:prstGeom>
        </p:spPr>
      </p:pic>
    </p:spTree>
    <p:extLst>
      <p:ext uri="{BB962C8B-B14F-4D97-AF65-F5344CB8AC3E}">
        <p14:creationId xmlns:p14="http://schemas.microsoft.com/office/powerpoint/2010/main" xmlns="" val="2362691050"/>
      </p:ext>
    </p:extLst>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809" y="2770700"/>
            <a:ext cx="10515600" cy="1325563"/>
          </a:xfrm>
          <a:solidFill>
            <a:schemeClr val="bg1">
              <a:alpha val="30000"/>
            </a:schemeClr>
          </a:solidFill>
        </p:spPr>
        <p:txBody>
          <a:bodyPr/>
          <a:lstStyle/>
          <a:p>
            <a:r>
              <a:rPr lang="en-US" b="1" i="1" dirty="0" smtClean="0">
                <a:effectLst>
                  <a:outerShdw blurRad="38100" dist="38100" dir="2700000" algn="tl">
                    <a:srgbClr val="000000">
                      <a:alpha val="43137"/>
                    </a:srgbClr>
                  </a:outerShdw>
                </a:effectLst>
                <a:latin typeface="Algerian" panose="04020705040A02060702" pitchFamily="82" charset="0"/>
              </a:rPr>
              <a:t>THANK YOU AND HAVE A NICE DAY</a:t>
            </a:r>
            <a:endParaRPr lang="en-US" b="1" i="1" dirty="0">
              <a:effectLst>
                <a:outerShdw blurRad="38100" dist="38100" dir="2700000" algn="tl">
                  <a:srgbClr val="000000">
                    <a:alpha val="43137"/>
                  </a:srgbClr>
                </a:outerShdw>
              </a:effectLst>
              <a:latin typeface="Algerian" panose="04020705040A02060702" pitchFamily="82" charset="0"/>
            </a:endParaRPr>
          </a:p>
        </p:txBody>
      </p:sp>
    </p:spTree>
    <p:extLst>
      <p:ext uri="{BB962C8B-B14F-4D97-AF65-F5344CB8AC3E}">
        <p14:creationId xmlns:p14="http://schemas.microsoft.com/office/powerpoint/2010/main" xmlns="" val="2276184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Blackadder ITC" panose="04020505051007020D02" pitchFamily="82" charset="0"/>
              </a:rPr>
              <a:t>Why do we </a:t>
            </a:r>
            <a:r>
              <a:rPr lang="en-US" dirty="0" smtClean="0">
                <a:solidFill>
                  <a:srgbClr val="FF0000"/>
                </a:solidFill>
                <a:latin typeface="Arial Rounded MT Bold" panose="020F0704030504030204" pitchFamily="34" charset="0"/>
              </a:rPr>
              <a:t>need</a:t>
            </a:r>
            <a:r>
              <a:rPr lang="en-US" dirty="0" smtClean="0">
                <a:solidFill>
                  <a:srgbClr val="FF0000"/>
                </a:solidFill>
                <a:latin typeface="Blackadder ITC" panose="04020505051007020D02" pitchFamily="82" charset="0"/>
              </a:rPr>
              <a:t> a </a:t>
            </a:r>
            <a:r>
              <a:rPr lang="en-US" b="1" dirty="0" smtClean="0">
                <a:solidFill>
                  <a:srgbClr val="FF0000"/>
                </a:solidFill>
                <a:effectLst>
                  <a:outerShdw blurRad="38100" dist="38100" dir="2700000" algn="tl">
                    <a:srgbClr val="000000">
                      <a:alpha val="43137"/>
                    </a:srgbClr>
                  </a:outerShdw>
                </a:effectLst>
                <a:latin typeface="Brush Script MT" panose="03060802040406070304" pitchFamily="66" charset="0"/>
              </a:rPr>
              <a:t>Project report</a:t>
            </a:r>
            <a:r>
              <a:rPr lang="en-US" dirty="0" smtClean="0">
                <a:solidFill>
                  <a:srgbClr val="FF0000"/>
                </a:solidFill>
              </a:rPr>
              <a:t>?</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latin typeface="Forte" panose="03060902040502070203" pitchFamily="66" charset="0"/>
              </a:rPr>
              <a:t>An objective without a plan is dream. The project report is of great significance for an entrepreneur. The project report serves the following purposes:</a:t>
            </a:r>
          </a:p>
          <a:p>
            <a:r>
              <a:rPr lang="en-US" dirty="0" smtClean="0">
                <a:latin typeface="Forte" panose="03060902040502070203" pitchFamily="66" charset="0"/>
              </a:rPr>
              <a:t>Project report describes the direction the enterprise is going on, what its goals are, where it wants to be and how it  is going to get there.</a:t>
            </a:r>
          </a:p>
          <a:p>
            <a:r>
              <a:rPr lang="en-US" dirty="0" smtClean="0">
                <a:latin typeface="Forte" panose="03060902040502070203" pitchFamily="66" charset="0"/>
              </a:rPr>
              <a:t>It helps the entrepreneur in getting provisional registration of the project from the district industries </a:t>
            </a:r>
            <a:r>
              <a:rPr lang="en-US" dirty="0" err="1" smtClean="0">
                <a:latin typeface="Forte" panose="03060902040502070203" pitchFamily="66" charset="0"/>
              </a:rPr>
              <a:t>centre</a:t>
            </a:r>
            <a:r>
              <a:rPr lang="en-US" dirty="0" smtClean="0">
                <a:latin typeface="Forte" panose="03060902040502070203" pitchFamily="66" charset="0"/>
              </a:rPr>
              <a:t>.</a:t>
            </a:r>
          </a:p>
          <a:p>
            <a:r>
              <a:rPr lang="en-US" dirty="0" smtClean="0">
                <a:latin typeface="Forte" panose="03060902040502070203" pitchFamily="66" charset="0"/>
              </a:rPr>
              <a:t>It helps in allotment of industrial plot or shed for the project.</a:t>
            </a:r>
          </a:p>
          <a:p>
            <a:r>
              <a:rPr lang="en-US" dirty="0" smtClean="0">
                <a:latin typeface="Forte" panose="03060902040502070203" pitchFamily="66" charset="0"/>
              </a:rPr>
              <a:t>It helps the entrepreneur in obtaining working capital loan or term loans from banks.</a:t>
            </a:r>
          </a:p>
          <a:p>
            <a:r>
              <a:rPr lang="en-US" dirty="0" smtClean="0">
                <a:latin typeface="Forte" panose="03060902040502070203" pitchFamily="66" charset="0"/>
              </a:rPr>
              <a:t>It helps in securing supply of scarce raw materials.</a:t>
            </a:r>
          </a:p>
          <a:p>
            <a:endParaRPr lang="en-US" dirty="0">
              <a:latin typeface="Forte" panose="03060902040502070203" pitchFamily="66" charset="0"/>
            </a:endParaRPr>
          </a:p>
        </p:txBody>
      </p:sp>
    </p:spTree>
    <p:extLst>
      <p:ext uri="{BB962C8B-B14F-4D97-AF65-F5344CB8AC3E}">
        <p14:creationId xmlns:p14="http://schemas.microsoft.com/office/powerpoint/2010/main" xmlns="" val="224928462"/>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7030A0"/>
                </a:solidFill>
                <a:latin typeface="Bodoni MT Black" panose="02070A03080606020203" pitchFamily="18" charset="0"/>
              </a:rPr>
              <a:t>Contents of a Project Report</a:t>
            </a:r>
            <a:endParaRPr lang="en-US" b="1" i="1" dirty="0">
              <a:solidFill>
                <a:srgbClr val="7030A0"/>
              </a:solidFill>
              <a:latin typeface="Bodoni MT Black" panose="02070A03080606020203" pitchFamily="18" charset="0"/>
            </a:endParaRPr>
          </a:p>
        </p:txBody>
      </p:sp>
      <p:sp>
        <p:nvSpPr>
          <p:cNvPr id="3" name="Content Placeholder 2"/>
          <p:cNvSpPr>
            <a:spLocks noGrp="1"/>
          </p:cNvSpPr>
          <p:nvPr>
            <p:ph idx="1"/>
          </p:nvPr>
        </p:nvSpPr>
        <p:spPr>
          <a:xfrm>
            <a:off x="838200" y="1690688"/>
            <a:ext cx="10515600" cy="5033669"/>
          </a:xfrm>
          <a:solidFill>
            <a:schemeClr val="bg1">
              <a:alpha val="23000"/>
            </a:schemeClr>
          </a:solidFill>
        </p:spPr>
        <p:txBody>
          <a:bodyPr>
            <a:normAutofit fontScale="70000" lnSpcReduction="20000"/>
          </a:bodyPr>
          <a:lstStyle/>
          <a:p>
            <a:pPr marL="571500" indent="-571500">
              <a:buFont typeface="+mj-lt"/>
              <a:buAutoNum type="romanLcPeriod"/>
            </a:pPr>
            <a:r>
              <a:rPr lang="en-US" sz="3300" b="1" dirty="0" smtClean="0">
                <a:latin typeface="Forte" panose="03060902040502070203" pitchFamily="66" charset="0"/>
              </a:rPr>
              <a:t>Objective and scope of the report</a:t>
            </a:r>
          </a:p>
          <a:p>
            <a:pPr marL="571500" indent="-571500">
              <a:buFont typeface="+mj-lt"/>
              <a:buAutoNum type="romanLcPeriod"/>
            </a:pPr>
            <a:r>
              <a:rPr lang="en-US" sz="3300" b="1" dirty="0" smtClean="0">
                <a:latin typeface="Forte" panose="03060902040502070203" pitchFamily="66" charset="0"/>
              </a:rPr>
              <a:t>Promoter’s profile</a:t>
            </a:r>
            <a:r>
              <a:rPr lang="en-US" sz="3300" dirty="0" smtClean="0">
                <a:latin typeface="Forte" panose="03060902040502070203" pitchFamily="66" charset="0"/>
              </a:rPr>
              <a:t>: Such as family background, Educational qualifications, past experience of service, business or industry, project related experience etc.</a:t>
            </a:r>
          </a:p>
          <a:p>
            <a:pPr marL="571500" indent="-571500">
              <a:buFont typeface="+mj-lt"/>
              <a:buAutoNum type="romanLcPeriod"/>
            </a:pPr>
            <a:r>
              <a:rPr lang="en-US" sz="3300" b="1" dirty="0" smtClean="0">
                <a:latin typeface="Forte" panose="03060902040502070203" pitchFamily="66" charset="0"/>
              </a:rPr>
              <a:t>Location</a:t>
            </a:r>
            <a:r>
              <a:rPr lang="en-US" sz="3300" dirty="0" smtClean="0">
                <a:latin typeface="Forte" panose="03060902040502070203" pitchFamily="66" charset="0"/>
              </a:rPr>
              <a:t>: Exact location of the project, lease or freehold, locational advantages etc.</a:t>
            </a:r>
          </a:p>
          <a:p>
            <a:pPr marL="571500" indent="-571500">
              <a:buFont typeface="+mj-lt"/>
              <a:buAutoNum type="romanLcPeriod"/>
            </a:pPr>
            <a:r>
              <a:rPr lang="en-US" sz="3300" b="1" dirty="0" smtClean="0">
                <a:latin typeface="Forte" panose="03060902040502070203" pitchFamily="66" charset="0"/>
              </a:rPr>
              <a:t>Land and building: </a:t>
            </a:r>
            <a:r>
              <a:rPr lang="en-US" sz="3300" dirty="0" smtClean="0">
                <a:latin typeface="Forte" panose="03060902040502070203" pitchFamily="66" charset="0"/>
              </a:rPr>
              <a:t>Land area, constructed area, type of construction, cost of construction, detailed plans and estimates along with plant layout.</a:t>
            </a:r>
            <a:endParaRPr lang="en-US" sz="3300" b="1" dirty="0" smtClean="0">
              <a:latin typeface="Forte" panose="03060902040502070203" pitchFamily="66" charset="0"/>
            </a:endParaRPr>
          </a:p>
          <a:p>
            <a:pPr marL="571500" indent="-571500">
              <a:buFont typeface="+mj-lt"/>
              <a:buAutoNum type="romanLcPeriod"/>
            </a:pPr>
            <a:r>
              <a:rPr lang="en-US" sz="3300" b="1" dirty="0" smtClean="0">
                <a:latin typeface="Forte" panose="03060902040502070203" pitchFamily="66" charset="0"/>
              </a:rPr>
              <a:t>Plant and machinery: </a:t>
            </a:r>
            <a:r>
              <a:rPr lang="en-US" sz="3300" dirty="0" smtClean="0">
                <a:latin typeface="Forte" panose="03060902040502070203" pitchFamily="66" charset="0"/>
              </a:rPr>
              <a:t>Details of machinery and </a:t>
            </a:r>
            <a:r>
              <a:rPr lang="en-US" sz="3300" dirty="0" err="1" smtClean="0">
                <a:latin typeface="Forte" panose="03060902040502070203" pitchFamily="66" charset="0"/>
              </a:rPr>
              <a:t>equipments</a:t>
            </a:r>
            <a:r>
              <a:rPr lang="en-US" sz="3300" dirty="0" smtClean="0">
                <a:latin typeface="Forte" panose="03060902040502070203" pitchFamily="66" charset="0"/>
              </a:rPr>
              <a:t> required, electric loads, capacity, suppliers, cost, various alternatives available etc.</a:t>
            </a:r>
            <a:endParaRPr lang="en-US" sz="3300" b="1" dirty="0" smtClean="0">
              <a:latin typeface="Forte" panose="03060902040502070203" pitchFamily="66" charset="0"/>
            </a:endParaRPr>
          </a:p>
          <a:p>
            <a:pPr marL="571500" indent="-571500">
              <a:buFont typeface="+mj-lt"/>
              <a:buAutoNum type="romanLcPeriod"/>
            </a:pPr>
            <a:r>
              <a:rPr lang="en-US" sz="3300" b="1" dirty="0" smtClean="0">
                <a:latin typeface="Forte" panose="03060902040502070203" pitchFamily="66" charset="0"/>
              </a:rPr>
              <a:t>Production process: </a:t>
            </a:r>
            <a:r>
              <a:rPr lang="en-US" sz="3300" dirty="0" smtClean="0">
                <a:latin typeface="Forte" panose="03060902040502070203" pitchFamily="66" charset="0"/>
              </a:rPr>
              <a:t>Details of production process.</a:t>
            </a:r>
            <a:endParaRPr lang="en-US" sz="3300" b="1" dirty="0" smtClean="0">
              <a:latin typeface="Forte" panose="03060902040502070203" pitchFamily="66" charset="0"/>
            </a:endParaRPr>
          </a:p>
          <a:p>
            <a:pPr marL="571500" indent="-571500">
              <a:buFont typeface="+mj-lt"/>
              <a:buAutoNum type="romanLcPeriod"/>
            </a:pPr>
            <a:r>
              <a:rPr lang="en-US" sz="3300" b="1" dirty="0" smtClean="0">
                <a:latin typeface="Forte" panose="03060902040502070203" pitchFamily="66" charset="0"/>
              </a:rPr>
              <a:t>Other utilities: </a:t>
            </a:r>
            <a:r>
              <a:rPr lang="en-US" sz="3300" dirty="0" smtClean="0">
                <a:latin typeface="Forte" panose="03060902040502070203" pitchFamily="66" charset="0"/>
              </a:rPr>
              <a:t>Requirement of water, power, steam, compressed air requirements, sources of these utilities etc.</a:t>
            </a:r>
            <a:endParaRPr lang="en-US" sz="3300" b="1" dirty="0" smtClean="0">
              <a:latin typeface="Forte" panose="03060902040502070203" pitchFamily="66" charset="0"/>
            </a:endParaRPr>
          </a:p>
          <a:p>
            <a:pPr marL="571500" indent="-571500">
              <a:buFont typeface="+mj-lt"/>
              <a:buAutoNum type="romanLcPeriod"/>
            </a:pPr>
            <a:r>
              <a:rPr lang="en-US" sz="3300" b="1" dirty="0" smtClean="0">
                <a:latin typeface="Forte" panose="03060902040502070203" pitchFamily="66" charset="0"/>
              </a:rPr>
              <a:t>Raw material: </a:t>
            </a:r>
            <a:r>
              <a:rPr lang="en-US" sz="3300" dirty="0" smtClean="0">
                <a:latin typeface="Forte" panose="03060902040502070203" pitchFamily="66" charset="0"/>
              </a:rPr>
              <a:t>Requirements of raw materials, sources, prices, properties of raw material.</a:t>
            </a:r>
            <a:endParaRPr lang="en-US" sz="3300" b="1" dirty="0" smtClean="0">
              <a:latin typeface="Forte" panose="03060902040502070203" pitchFamily="66" charset="0"/>
            </a:endParaRPr>
          </a:p>
          <a:p>
            <a:endParaRPr lang="en-US" dirty="0">
              <a:latin typeface="Forte" panose="03060902040502070203" pitchFamily="66" charset="0"/>
            </a:endParaRPr>
          </a:p>
        </p:txBody>
      </p:sp>
    </p:spTree>
    <p:extLst>
      <p:ext uri="{BB962C8B-B14F-4D97-AF65-F5344CB8AC3E}">
        <p14:creationId xmlns:p14="http://schemas.microsoft.com/office/powerpoint/2010/main" xmlns="" val="3539915034"/>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alpha val="27000"/>
            </a:schemeClr>
          </a:solidFill>
        </p:spPr>
        <p:txBody>
          <a:bodyPr/>
          <a:lstStyle/>
          <a:p>
            <a:pPr algn="ctr"/>
            <a:r>
              <a:rPr lang="en-US" b="1" i="1" dirty="0" smtClean="0">
                <a:solidFill>
                  <a:srgbClr val="FF0000"/>
                </a:solidFill>
                <a:latin typeface="Bodoni MT Black" panose="02070A03080606020203" pitchFamily="18" charset="0"/>
              </a:rPr>
              <a:t>PRELIMINARY PROJECT REPORT(P.P.R)</a:t>
            </a:r>
            <a:endParaRPr lang="en-US" b="1" i="1" dirty="0">
              <a:solidFill>
                <a:srgbClr val="FF0000"/>
              </a:solidFill>
              <a:latin typeface="Bodoni MT Black" panose="02070A03080606020203" pitchFamily="18" charset="0"/>
            </a:endParaRPr>
          </a:p>
        </p:txBody>
      </p:sp>
      <p:sp>
        <p:nvSpPr>
          <p:cNvPr id="3" name="Content Placeholder 2"/>
          <p:cNvSpPr>
            <a:spLocks noGrp="1"/>
          </p:cNvSpPr>
          <p:nvPr>
            <p:ph idx="1"/>
          </p:nvPr>
        </p:nvSpPr>
        <p:spPr>
          <a:xfrm>
            <a:off x="2855742" y="2697823"/>
            <a:ext cx="6836898" cy="3140270"/>
          </a:xfrm>
          <a:solidFill>
            <a:schemeClr val="bg1">
              <a:alpha val="16000"/>
            </a:schemeClr>
          </a:solidFill>
        </p:spPr>
        <p:txBody>
          <a:bodyPr>
            <a:normAutofit/>
          </a:bodyPr>
          <a:lstStyle/>
          <a:p>
            <a:r>
              <a:rPr lang="en-US" dirty="0" smtClean="0">
                <a:latin typeface="Forte" panose="03060902040502070203" pitchFamily="66" charset="0"/>
              </a:rPr>
              <a:t>A preliminary project report is a brief summary of a project describing the expected inputs and outputs like finance, manpower, machinery, materials, technology, expenses, production, sales and profits etc. of a project before the project is actually implemented.</a:t>
            </a:r>
          </a:p>
          <a:p>
            <a:endParaRPr lang="en-US" dirty="0"/>
          </a:p>
        </p:txBody>
      </p:sp>
    </p:spTree>
    <p:extLst>
      <p:ext uri="{BB962C8B-B14F-4D97-AF65-F5344CB8AC3E}">
        <p14:creationId xmlns:p14="http://schemas.microsoft.com/office/powerpoint/2010/main" xmlns="" val="253733947"/>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xmlns="" val="2219660131"/>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838200" y="1825625"/>
            <a:ext cx="4802945" cy="4351338"/>
          </a:xfrm>
        </p:spPr>
        <p:txBody>
          <a:bodyPr/>
          <a:lstStyle/>
          <a:p>
            <a:r>
              <a:rPr lang="en-US" dirty="0">
                <a:latin typeface="Forte" panose="03060902040502070203" pitchFamily="66" charset="0"/>
              </a:rPr>
              <a:t>Detailed project report is nothing but a detailed elaboration of each and every information and estimates mentioned in a preliminary project report while preparing a detailed project report the entrepreneur may take the help of experts to do the job.</a:t>
            </a:r>
          </a:p>
          <a:p>
            <a:endParaRPr lang="en-US" dirty="0">
              <a:latin typeface="Forte" panose="03060902040502070203" pitchFamily="66" charset="0"/>
            </a:endParaRPr>
          </a:p>
        </p:txBody>
      </p:sp>
      <p:pic>
        <p:nvPicPr>
          <p:cNvPr id="4" name="Picture 3"/>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5871064" y="1716258"/>
            <a:ext cx="6320936" cy="5141742"/>
          </a:xfrm>
          <a:prstGeom prst="rect">
            <a:avLst/>
          </a:prstGeom>
        </p:spPr>
      </p:pic>
    </p:spTree>
    <p:extLst>
      <p:ext uri="{BB962C8B-B14F-4D97-AF65-F5344CB8AC3E}">
        <p14:creationId xmlns:p14="http://schemas.microsoft.com/office/powerpoint/2010/main" xmlns="" val="3583439085"/>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xmlns="" val="69617635"/>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2273105" y="2092911"/>
            <a:ext cx="7813431" cy="2994244"/>
          </a:xfrm>
          <a:solidFill>
            <a:schemeClr val="accent5">
              <a:lumMod val="60000"/>
              <a:lumOff val="40000"/>
              <a:alpha val="77000"/>
            </a:schemeClr>
          </a:solidFill>
          <a:ln>
            <a:noFill/>
          </a:ln>
        </p:spPr>
        <p:txBody>
          <a:bodyPr/>
          <a:lstStyle/>
          <a:p>
            <a:pPr marL="0" indent="0">
              <a:buNone/>
            </a:pPr>
            <a:r>
              <a:rPr lang="en-US" b="1" dirty="0">
                <a:latin typeface="Forte" panose="03060902040502070203" pitchFamily="66" charset="0"/>
              </a:rPr>
              <a:t>The exercise of project appraisal simply means the assessment of a project in terms of its economic, technical, social and financial viability. Simply speaking, project appraisal means the assessment of a project. Hence, project appraisal is a multi-dimensional analysis of the project i.e. a complete scanning of the project.</a:t>
            </a:r>
          </a:p>
          <a:p>
            <a:pPr marL="0" indent="0">
              <a:buNone/>
            </a:pPr>
            <a:endParaRPr lang="en-US" dirty="0">
              <a:latin typeface="Forte" panose="03060902040502070203" pitchFamily="66" charset="0"/>
            </a:endParaRPr>
          </a:p>
        </p:txBody>
      </p:sp>
    </p:spTree>
    <p:extLst>
      <p:ext uri="{BB962C8B-B14F-4D97-AF65-F5344CB8AC3E}">
        <p14:creationId xmlns:p14="http://schemas.microsoft.com/office/powerpoint/2010/main" xmlns="" val="2809988345"/>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xmlns="" val="3915541307"/>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3390313" y="2388332"/>
            <a:ext cx="4825219" cy="2788578"/>
          </a:xfrm>
        </p:spPr>
        <p:txBody>
          <a:bodyPr/>
          <a:lstStyle/>
          <a:p>
            <a:pPr algn="ctr"/>
            <a:r>
              <a:rPr lang="en-US" dirty="0" smtClean="0">
                <a:latin typeface="Bernard MT Condensed" panose="02050806060905020404" pitchFamily="18" charset="0"/>
              </a:rPr>
              <a:t>Economical Analysis</a:t>
            </a:r>
          </a:p>
          <a:p>
            <a:pPr algn="ctr"/>
            <a:r>
              <a:rPr lang="en-US" dirty="0" smtClean="0">
                <a:latin typeface="Bernard MT Condensed" panose="02050806060905020404" pitchFamily="18" charset="0"/>
              </a:rPr>
              <a:t>Financial Analysis</a:t>
            </a:r>
          </a:p>
          <a:p>
            <a:pPr algn="ctr"/>
            <a:r>
              <a:rPr lang="en-US" dirty="0" smtClean="0">
                <a:latin typeface="Bernard MT Condensed" panose="02050806060905020404" pitchFamily="18" charset="0"/>
              </a:rPr>
              <a:t>Technical Feasibility</a:t>
            </a:r>
          </a:p>
          <a:p>
            <a:pPr algn="ctr"/>
            <a:r>
              <a:rPr lang="en-US" dirty="0" smtClean="0">
                <a:latin typeface="Bernard MT Condensed" panose="02050806060905020404" pitchFamily="18" charset="0"/>
              </a:rPr>
              <a:t>Managerial Competence</a:t>
            </a:r>
          </a:p>
          <a:p>
            <a:pPr algn="ctr"/>
            <a:r>
              <a:rPr lang="en-US" dirty="0" smtClean="0">
                <a:latin typeface="Bernard MT Condensed" panose="02050806060905020404" pitchFamily="18" charset="0"/>
              </a:rPr>
              <a:t>Market/ Commercial Analysis</a:t>
            </a:r>
          </a:p>
          <a:p>
            <a:endParaRPr lang="en-US" dirty="0"/>
          </a:p>
        </p:txBody>
      </p:sp>
    </p:spTree>
    <p:extLst>
      <p:ext uri="{BB962C8B-B14F-4D97-AF65-F5344CB8AC3E}">
        <p14:creationId xmlns:p14="http://schemas.microsoft.com/office/powerpoint/2010/main" xmlns="" val="3289712075"/>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xmlns="" val="3014110331"/>
              </p:ext>
            </p:extLst>
          </p:nvPr>
        </p:nvGraphicFramePr>
        <p:xfrm>
          <a:off x="1005840" y="365125"/>
          <a:ext cx="9078686" cy="14244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1672047" y="2076994"/>
            <a:ext cx="8046720" cy="4550898"/>
          </a:xfrm>
          <a:prstGeom prst="rect">
            <a:avLst/>
          </a:prstGeom>
        </p:spPr>
      </p:pic>
    </p:spTree>
    <p:extLst>
      <p:ext uri="{BB962C8B-B14F-4D97-AF65-F5344CB8AC3E}">
        <p14:creationId xmlns:p14="http://schemas.microsoft.com/office/powerpoint/2010/main" xmlns="" val="3493975238"/>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TotalTime>
  <Words>818</Words>
  <Application>Microsoft Office PowerPoint</Application>
  <PresentationFormat>Custom</PresentationFormat>
  <Paragraphs>51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PROJECT  REPORT PREPARATION</vt:lpstr>
      <vt:lpstr>What is actually a Project Report?</vt:lpstr>
      <vt:lpstr>Why do we need a Project report?</vt:lpstr>
      <vt:lpstr>Contents of a Project Report</vt:lpstr>
      <vt:lpstr>PRELIMINARY PROJECT REPORT(P.P.R)</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THANK YOU AND HAVE A NICE DAY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REPORT PREPARATION</dc:title>
  <dc:creator>Pradeep</dc:creator>
  <cp:lastModifiedBy>promila</cp:lastModifiedBy>
  <cp:revision>20</cp:revision>
  <dcterms:created xsi:type="dcterms:W3CDTF">2018-04-04T22:56:21Z</dcterms:created>
  <dcterms:modified xsi:type="dcterms:W3CDTF">2018-04-10T04:47:47Z</dcterms:modified>
</cp:coreProperties>
</file>